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67" r:id="rId2"/>
    <p:sldId id="282" r:id="rId3"/>
    <p:sldId id="270" r:id="rId4"/>
    <p:sldId id="284" r:id="rId5"/>
    <p:sldId id="271" r:id="rId6"/>
    <p:sldId id="285" r:id="rId7"/>
    <p:sldId id="304" r:id="rId8"/>
    <p:sldId id="305" r:id="rId9"/>
    <p:sldId id="307" r:id="rId10"/>
    <p:sldId id="287" r:id="rId11"/>
    <p:sldId id="303" r:id="rId12"/>
    <p:sldId id="306" r:id="rId13"/>
    <p:sldId id="308" r:id="rId14"/>
    <p:sldId id="290" r:id="rId15"/>
    <p:sldId id="291" r:id="rId16"/>
    <p:sldId id="292" r:id="rId17"/>
    <p:sldId id="294" r:id="rId18"/>
    <p:sldId id="293" r:id="rId19"/>
    <p:sldId id="281" r:id="rId20"/>
    <p:sldId id="277" r:id="rId21"/>
    <p:sldId id="301" r:id="rId22"/>
    <p:sldId id="269" r:id="rId23"/>
    <p:sldId id="297" r:id="rId24"/>
    <p:sldId id="298" r:id="rId25"/>
    <p:sldId id="299" r:id="rId26"/>
    <p:sldId id="300" r:id="rId27"/>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3A83543-67E8-4022-97AC-1F32261D3476}" type="datetimeFigureOut">
              <a:rPr lang="ru-RU" smtClean="0"/>
              <a:t>07.05.2026</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0326C78-E39C-41B1-AE6C-FE9378432827}" type="slidenum">
              <a:rPr lang="ru-RU" smtClean="0"/>
              <a:t>‹#›</a:t>
            </a:fld>
            <a:endParaRPr lang="ru-RU"/>
          </a:p>
        </p:txBody>
      </p:sp>
    </p:spTree>
    <p:extLst>
      <p:ext uri="{BB962C8B-B14F-4D97-AF65-F5344CB8AC3E}">
        <p14:creationId xmlns:p14="http://schemas.microsoft.com/office/powerpoint/2010/main" val="448278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DC919D4-232E-4459-8BD4-EE9C4377A260}" type="datetime1">
              <a:rPr lang="ru-RU" smtClean="0"/>
              <a:t>07.05.2026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7A03E9-7356-4EE7-98F3-2285423F4110}" type="datetime1">
              <a:rPr lang="ru-RU" smtClean="0"/>
              <a:t>07.05.2026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9BB7D44-ACD4-48D3-AFEE-56272FD55C42}" type="datetime1">
              <a:rPr lang="ru-RU" smtClean="0"/>
              <a:t>07.05.2026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5A66052-930E-4F9A-873C-5800BEE1D252}" type="datetime1">
              <a:rPr lang="ru-RU" smtClean="0"/>
              <a:t>07.05.2026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5E30CD3-E179-49E3-997B-BB5466053AED}" type="datetime1">
              <a:rPr lang="ru-RU" smtClean="0"/>
              <a:t>07.05.2026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B7929E9-EC23-43A9-BF15-5E41342A7116}" type="datetime1">
              <a:rPr lang="ru-RU" smtClean="0"/>
              <a:t>07.05.2026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13A1685-4538-4D4D-9BD0-1B0866EA5C75}" type="datetime1">
              <a:rPr lang="ru-RU" smtClean="0"/>
              <a:t>07.05.2026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8752CFD-E129-4161-9084-F504736E08C8}" type="datetime1">
              <a:rPr lang="ru-RU" smtClean="0"/>
              <a:t>07.05.2026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2EAB55A-1E81-45D1-B60F-0214A4A0010F}" type="datetime1">
              <a:rPr lang="ru-RU" smtClean="0"/>
              <a:t>07.05.2026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CE83E2B-EA7B-4F8E-8028-4AB75BAEE864}" type="datetime1">
              <a:rPr lang="ru-RU" smtClean="0"/>
              <a:t>07.05.2026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0E284A0-1773-4B8A-A087-150A56A745F0}" type="datetime1">
              <a:rPr lang="ru-RU" smtClean="0"/>
              <a:t>07.05.2026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9AC3E-AB3E-481A-ACDA-F44BC1FE2626}" type="datetime1">
              <a:rPr lang="ru-RU" smtClean="0"/>
              <a:t>07.05.2026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promote.budget.gov.ru/"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123728" y="404664"/>
            <a:ext cx="5542384" cy="48687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dirty="0" smtClean="0">
                <a:latin typeface="PT Astra Serif" panose="020A0603040505020204" pitchFamily="18" charset="-52"/>
                <a:ea typeface="PT Astra Serif" panose="020A0603040505020204" pitchFamily="18" charset="-52"/>
              </a:rPr>
              <a:t>Администрация Томской области </a:t>
            </a:r>
            <a:br>
              <a:rPr lang="ru-RU" sz="1600" dirty="0" smtClean="0">
                <a:latin typeface="PT Astra Serif" panose="020A0603040505020204" pitchFamily="18" charset="-52"/>
                <a:ea typeface="PT Astra Serif" panose="020A0603040505020204" pitchFamily="18" charset="-52"/>
              </a:rPr>
            </a:br>
            <a:r>
              <a:rPr lang="ru-RU" sz="16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600" dirty="0">
              <a:latin typeface="PT Astra Serif" panose="020A0603040505020204" pitchFamily="18" charset="-52"/>
              <a:ea typeface="PT Astra Serif" panose="020A0603040505020204" pitchFamily="18" charset="-52"/>
            </a:endParaRPr>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5" name="Прямоугольник 4"/>
          <p:cNvSpPr/>
          <p:nvPr/>
        </p:nvSpPr>
        <p:spPr>
          <a:xfrm>
            <a:off x="2304532" y="2060848"/>
            <a:ext cx="5472608" cy="2222147"/>
          </a:xfrm>
          <a:prstGeom prst="rect">
            <a:avLst/>
          </a:prstGeom>
        </p:spPr>
        <p:txBody>
          <a:bodyPr wrap="square">
            <a:spAutoFit/>
          </a:bodyPr>
          <a:lstStyle/>
          <a:p>
            <a:pPr lvl="0" algn="ctr">
              <a:spcBef>
                <a:spcPct val="20000"/>
              </a:spcBef>
            </a:pPr>
            <a:r>
              <a:rPr lang="ru-RU" sz="3200" u="sng"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Льготный тариф на коммунальный ресурс</a:t>
            </a:r>
          </a:p>
          <a:p>
            <a:pPr lvl="0" algn="ctr">
              <a:spcBef>
                <a:spcPct val="20000"/>
              </a:spcBef>
            </a:pPr>
            <a:r>
              <a:rPr lang="ru-RU" sz="3200" u="sng"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 2026</a:t>
            </a:r>
          </a:p>
          <a:p>
            <a:pPr lvl="0" algn="ctr">
              <a:spcBef>
                <a:spcPct val="20000"/>
              </a:spcBef>
            </a:pPr>
            <a:r>
              <a:rPr lang="ru-RU" sz="3000" u="sng"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Особенности применения</a:t>
            </a:r>
            <a:endParaRPr lang="ru-RU" sz="3000" u="sng"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endParaRPr>
          </a:p>
        </p:txBody>
      </p:sp>
      <p:sp>
        <p:nvSpPr>
          <p:cNvPr id="6" name="Номер слайда 5"/>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7225349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24744"/>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a:latin typeface="PT Astra Serif" panose="020A0603040505020204" pitchFamily="18" charset="-52"/>
                <a:ea typeface="PT Astra Serif" panose="020A0603040505020204" pitchFamily="18" charset="-52"/>
              </a:rPr>
              <a:t>на дату подачи заявки в системе «Электронный бюджет» </a:t>
            </a:r>
          </a:p>
          <a:p>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3" y="2183854"/>
            <a:ext cx="4647394"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76712" y="2564904"/>
            <a:ext cx="4528592" cy="3417243"/>
          </a:xfrm>
        </p:spPr>
        <p:txBody>
          <a:bodyPr>
            <a:normAutofit/>
          </a:bodyPr>
          <a:lstStyle/>
          <a:p>
            <a:pPr algn="just"/>
            <a:endParaRPr lang="ru-RU" sz="1800" dirty="0" smtClean="0">
              <a:latin typeface="PT Astra Serif" panose="020A0603040505020204" pitchFamily="18" charset="-52"/>
              <a:ea typeface="PT Astra Serif" panose="020A0603040505020204" pitchFamily="18" charset="-52"/>
            </a:endParaRPr>
          </a:p>
          <a:p>
            <a:pPr algn="just"/>
            <a:r>
              <a:rPr lang="ru-RU" sz="1800" dirty="0">
                <a:latin typeface="PT Astra Serif" panose="020A0603040505020204" pitchFamily="18" charset="-52"/>
                <a:ea typeface="PT Astra Serif" panose="020A0603040505020204" pitchFamily="18" charset="-52"/>
              </a:rPr>
              <a:t>должна отсутствовать просроченная задолженность по возврату в областной бюджет субсидий, бюджетных инвестиций, предоставленных в том числе в соответствии с иными правовыми актами, а также иная просроченная (неурегулированная) задолженность по денежным обязательствам перед Томской</a:t>
            </a:r>
            <a:r>
              <a:rPr lang="en-US" sz="1800" dirty="0">
                <a:latin typeface="PT Astra Serif" panose="020A0603040505020204" pitchFamily="18" charset="-52"/>
                <a:ea typeface="PT Astra Serif" panose="020A0603040505020204" pitchFamily="18" charset="-52"/>
              </a:rPr>
              <a:t> </a:t>
            </a:r>
            <a:r>
              <a:rPr lang="ru-RU" sz="1800" dirty="0">
                <a:latin typeface="PT Astra Serif" panose="020A0603040505020204" pitchFamily="18" charset="-52"/>
                <a:ea typeface="PT Astra Serif" panose="020A0603040505020204" pitchFamily="18" charset="-52"/>
              </a:rPr>
              <a:t>областью</a:t>
            </a:r>
            <a:endParaRPr lang="ru-RU" sz="1800" dirty="0" smtClean="0">
              <a:latin typeface="PT Astra Serif" panose="020A0603040505020204" pitchFamily="18" charset="-52"/>
              <a:ea typeface="PT Astra Serif" panose="020A0603040505020204" pitchFamily="18" charset="-52"/>
            </a:endParaRPr>
          </a:p>
          <a:p>
            <a:pPr algn="just"/>
            <a:endParaRPr lang="ru-RU" sz="1800" dirty="0"/>
          </a:p>
        </p:txBody>
      </p:sp>
      <p:sp>
        <p:nvSpPr>
          <p:cNvPr id="13" name="Текст 12"/>
          <p:cNvSpPr>
            <a:spLocks noGrp="1"/>
          </p:cNvSpPr>
          <p:nvPr>
            <p:ph type="body" sz="quarter" idx="3"/>
          </p:nvPr>
        </p:nvSpPr>
        <p:spPr>
          <a:xfrm>
            <a:off x="5364088" y="2132856"/>
            <a:ext cx="3206100" cy="345046"/>
          </a:xfrm>
        </p:spPr>
        <p:txBody>
          <a:bodyPr>
            <a:noAutofit/>
          </a:bodyPr>
          <a:lstStyle/>
          <a:p>
            <a:pPr algn="ctr"/>
            <a:r>
              <a:rPr lang="ru-RU" sz="1800" dirty="0" smtClean="0"/>
              <a:t>Документ подтверждение</a:t>
            </a:r>
            <a:endParaRPr lang="ru-RU" sz="1800" dirty="0"/>
          </a:p>
        </p:txBody>
      </p:sp>
      <p:sp>
        <p:nvSpPr>
          <p:cNvPr id="14" name="Объект 13"/>
          <p:cNvSpPr>
            <a:spLocks noGrp="1"/>
          </p:cNvSpPr>
          <p:nvPr>
            <p:ph sz="quarter" idx="4"/>
          </p:nvPr>
        </p:nvSpPr>
        <p:spPr>
          <a:xfrm>
            <a:off x="5220072" y="2564904"/>
            <a:ext cx="3600400" cy="3417242"/>
          </a:xfrm>
        </p:spPr>
        <p:txBody>
          <a:bodyPr>
            <a:normAutofit/>
          </a:bodyPr>
          <a:lstStyle/>
          <a:p>
            <a:endParaRPr lang="ru-RU" sz="1500" dirty="0" smtClean="0">
              <a:solidFill>
                <a:srgbClr val="FF0000"/>
              </a:solidFill>
              <a:latin typeface="PT Astra Serif" panose="020A0603040505020204" pitchFamily="18" charset="-52"/>
              <a:ea typeface="PT Astra Serif" panose="020A0603040505020204" pitchFamily="18" charset="-52"/>
            </a:endParaRPr>
          </a:p>
          <a:p>
            <a:endParaRPr lang="ru-RU" sz="1500" dirty="0">
              <a:solidFill>
                <a:srgbClr val="FF0000"/>
              </a:solidFill>
              <a:latin typeface="PT Astra Serif" panose="020A0603040505020204" pitchFamily="18" charset="-52"/>
              <a:ea typeface="PT Astra Serif" panose="020A0603040505020204" pitchFamily="18" charset="-52"/>
            </a:endParaRPr>
          </a:p>
          <a:p>
            <a:r>
              <a:rPr lang="ru-RU" sz="1600" dirty="0">
                <a:solidFill>
                  <a:srgbClr val="FF0000"/>
                </a:solidFill>
                <a:latin typeface="PT Astra Serif" panose="020A0603040505020204" pitchFamily="18" charset="-52"/>
                <a:ea typeface="PT Astra Serif" panose="020A0603040505020204" pitchFamily="18" charset="-52"/>
              </a:rPr>
              <a:t>справка по форме РСО</a:t>
            </a:r>
          </a:p>
          <a:p>
            <a:endParaRPr lang="ru-RU" sz="1600" dirty="0">
              <a:solidFill>
                <a:srgbClr val="FF0000"/>
              </a:solidFill>
              <a:latin typeface="PT Astra Serif" panose="020A0603040505020204" pitchFamily="18" charset="-52"/>
              <a:ea typeface="PT Astra Serif" panose="020A0603040505020204" pitchFamily="18" charset="-52"/>
            </a:endParaRPr>
          </a:p>
          <a:p>
            <a:endParaRPr lang="en-US" sz="1800" dirty="0">
              <a:latin typeface="PT Astra Serif" panose="020A0603040505020204" pitchFamily="18" charset="-52"/>
              <a:ea typeface="PT Astra Serif" panose="020A0603040505020204" pitchFamily="18" charset="-52"/>
            </a:endParaRPr>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10</a:t>
            </a:fld>
            <a:endParaRPr lang="ru-RU"/>
          </a:p>
        </p:txBody>
      </p:sp>
    </p:spTree>
    <p:extLst>
      <p:ext uri="{BB962C8B-B14F-4D97-AF65-F5344CB8AC3E}">
        <p14:creationId xmlns:p14="http://schemas.microsoft.com/office/powerpoint/2010/main" val="971300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91092" y="1051104"/>
            <a:ext cx="6779096" cy="99475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a:latin typeface="PT Astra Serif" panose="020A0603040505020204" pitchFamily="18" charset="-52"/>
                <a:ea typeface="PT Astra Serif" panose="020A0603040505020204" pitchFamily="18" charset="-52"/>
              </a:rPr>
              <a:t>на дату подачи заявки в системе «Электронный бюджет» </a:t>
            </a:r>
          </a:p>
          <a:p>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3" y="2183854"/>
            <a:ext cx="4647394"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90424" y="2564904"/>
            <a:ext cx="5247416" cy="3816424"/>
          </a:xfrm>
        </p:spPr>
        <p:txBody>
          <a:bodyPr>
            <a:normAutofit fontScale="62500" lnSpcReduction="20000"/>
          </a:bodyPr>
          <a:lstStyle/>
          <a:p>
            <a:pPr algn="just"/>
            <a:r>
              <a:rPr lang="ru-RU" sz="2900" dirty="0">
                <a:latin typeface="PT Astra Serif" panose="020A0603040505020204" pitchFamily="18" charset="-52"/>
                <a:ea typeface="PT Astra Serif" panose="020A0603040505020204" pitchFamily="18" charset="-52"/>
              </a:rPr>
              <a:t>участники отбора - юридические лица не должны находиться в процессе реорганизации (за исключением реорганизации в форме присоединения к юридическому лицу, являющемуся участником отбора, другого юридического лица), ликвидации, в отношении их не введена процедура банкротства, деятельность участников отбора не приостановлена в порядке, предусмотренном законодательством Российской Федерации, а участники отбора - индивидуальные предприниматели не должны прекратить деятельность в качестве индивидуального </a:t>
            </a:r>
            <a:r>
              <a:rPr lang="ru-RU" sz="2900" dirty="0" smtClean="0">
                <a:latin typeface="PT Astra Serif" panose="020A0603040505020204" pitchFamily="18" charset="-52"/>
                <a:ea typeface="PT Astra Serif" panose="020A0603040505020204" pitchFamily="18" charset="-52"/>
              </a:rPr>
              <a:t>предпринимателя</a:t>
            </a:r>
          </a:p>
          <a:p>
            <a:pPr algn="just"/>
            <a:endParaRPr lang="ru-RU" sz="2500" dirty="0" smtClean="0">
              <a:latin typeface="PT Astra Serif" panose="020A0603040505020204" pitchFamily="18" charset="-52"/>
              <a:ea typeface="PT Astra Serif" panose="020A0603040505020204" pitchFamily="18" charset="-52"/>
            </a:endParaRPr>
          </a:p>
          <a:p>
            <a:pPr algn="just"/>
            <a:endParaRPr lang="ru-RU" sz="2500" dirty="0" smtClean="0">
              <a:latin typeface="PT Astra Serif" panose="020A0603040505020204" pitchFamily="18" charset="-52"/>
              <a:ea typeface="PT Astra Serif" panose="020A0603040505020204" pitchFamily="18" charset="-52"/>
            </a:endParaRPr>
          </a:p>
        </p:txBody>
      </p:sp>
      <p:sp>
        <p:nvSpPr>
          <p:cNvPr id="13" name="Текст 12"/>
          <p:cNvSpPr>
            <a:spLocks noGrp="1"/>
          </p:cNvSpPr>
          <p:nvPr>
            <p:ph type="body" sz="quarter" idx="3"/>
          </p:nvPr>
        </p:nvSpPr>
        <p:spPr>
          <a:xfrm>
            <a:off x="5364088" y="2132856"/>
            <a:ext cx="3206100" cy="345046"/>
          </a:xfrm>
        </p:spPr>
        <p:txBody>
          <a:bodyPr>
            <a:noAutofit/>
          </a:bodyPr>
          <a:lstStyle/>
          <a:p>
            <a:pPr algn="ctr"/>
            <a:r>
              <a:rPr lang="ru-RU" sz="1800" dirty="0" smtClean="0"/>
              <a:t>Документ подтверждение</a:t>
            </a:r>
            <a:endParaRPr lang="ru-RU" sz="1800" dirty="0"/>
          </a:p>
        </p:txBody>
      </p:sp>
      <p:sp>
        <p:nvSpPr>
          <p:cNvPr id="14" name="Объект 13"/>
          <p:cNvSpPr>
            <a:spLocks noGrp="1"/>
          </p:cNvSpPr>
          <p:nvPr>
            <p:ph sz="quarter" idx="4"/>
          </p:nvPr>
        </p:nvSpPr>
        <p:spPr>
          <a:xfrm>
            <a:off x="5868144" y="2564904"/>
            <a:ext cx="2952328" cy="3417242"/>
          </a:xfrm>
        </p:spPr>
        <p:txBody>
          <a:bodyPr>
            <a:normAutofit/>
          </a:bodyPr>
          <a:lstStyle/>
          <a:p>
            <a:r>
              <a:rPr lang="ru-RU" sz="1800" dirty="0" smtClean="0">
                <a:solidFill>
                  <a:srgbClr val="FF0000"/>
                </a:solidFill>
                <a:latin typeface="PT Astra Serif" panose="020A0603040505020204" pitchFamily="18" charset="-52"/>
                <a:ea typeface="PT Astra Serif" panose="020A0603040505020204" pitchFamily="18" charset="-52"/>
              </a:rPr>
              <a:t>справка по форме РСО с приложением выписки из ЕГРЮЛ</a:t>
            </a:r>
          </a:p>
          <a:p>
            <a:endParaRPr lang="ru-RU" sz="1800" dirty="0" smtClean="0">
              <a:latin typeface="PT Astra Serif" panose="020A0603040505020204" pitchFamily="18" charset="-52"/>
              <a:ea typeface="PT Astra Serif" panose="020A0603040505020204" pitchFamily="18" charset="-52"/>
            </a:endParaRPr>
          </a:p>
          <a:p>
            <a:endParaRPr lang="en-US" sz="1800" dirty="0">
              <a:latin typeface="PT Astra Serif" panose="020A0603040505020204" pitchFamily="18" charset="-52"/>
              <a:ea typeface="PT Astra Serif" panose="020A0603040505020204" pitchFamily="18" charset="-52"/>
            </a:endParaRPr>
          </a:p>
          <a:p>
            <a:endParaRPr lang="ru-RU" dirty="0" smtClean="0"/>
          </a:p>
          <a:p>
            <a:endParaRPr lang="ru-RU" dirty="0"/>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11</a:t>
            </a:fld>
            <a:endParaRPr lang="ru-RU"/>
          </a:p>
        </p:txBody>
      </p:sp>
    </p:spTree>
    <p:extLst>
      <p:ext uri="{BB962C8B-B14F-4D97-AF65-F5344CB8AC3E}">
        <p14:creationId xmlns:p14="http://schemas.microsoft.com/office/powerpoint/2010/main" val="2929037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24744"/>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a:latin typeface="PT Astra Serif" panose="020A0603040505020204" pitchFamily="18" charset="-52"/>
                <a:ea typeface="PT Astra Serif" panose="020A0603040505020204" pitchFamily="18" charset="-52"/>
              </a:rPr>
              <a:t>на дату подачи заявки в системе «Электронный бюджет» </a:t>
            </a:r>
          </a:p>
          <a:p>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2" y="2183854"/>
            <a:ext cx="5650333"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90424" y="2564904"/>
            <a:ext cx="5809768" cy="3816424"/>
          </a:xfrm>
        </p:spPr>
        <p:txBody>
          <a:bodyPr>
            <a:normAutofit/>
          </a:bodyPr>
          <a:lstStyle/>
          <a:p>
            <a:pPr algn="just"/>
            <a:r>
              <a:rPr lang="ru-RU" sz="2000" dirty="0" smtClean="0">
                <a:latin typeface="PT Astra Serif" panose="020A0603040505020204" pitchFamily="18" charset="-52"/>
                <a:ea typeface="PT Astra Serif" panose="020A0603040505020204" pitchFamily="18" charset="-52"/>
              </a:rPr>
              <a:t>в </a:t>
            </a:r>
            <a:r>
              <a:rPr lang="ru-RU" sz="2000" dirty="0">
                <a:latin typeface="PT Astra Serif" panose="020A0603040505020204" pitchFamily="18" charset="-52"/>
                <a:ea typeface="PT Astra Serif" panose="020A0603040505020204" pitchFamily="18" charset="-52"/>
              </a:rPr>
              <a:t>реестре дисквалифицированных лиц отсутствуют сведения о дисквалифицированных руководителе, членах коллегиального исполнительного органа, лице, исполняющем функции единоличного исполнительного органа, или главном бухгалтере участника отбора, являющегося юридическим лицом, об индивидуальном предпринимателе, являющемся участником отбора </a:t>
            </a:r>
            <a:endParaRPr lang="ru-RU" sz="2000" dirty="0" smtClean="0">
              <a:latin typeface="PT Astra Serif" panose="020A0603040505020204" pitchFamily="18" charset="-52"/>
              <a:ea typeface="PT Astra Serif" panose="020A0603040505020204" pitchFamily="18" charset="-52"/>
            </a:endParaRPr>
          </a:p>
          <a:p>
            <a:pPr algn="just"/>
            <a:endParaRPr lang="ru-RU" sz="1900" dirty="0" smtClean="0">
              <a:latin typeface="PT Astra Serif" panose="020A0603040505020204" pitchFamily="18" charset="-52"/>
              <a:ea typeface="PT Astra Serif" panose="020A0603040505020204" pitchFamily="18" charset="-52"/>
            </a:endParaRPr>
          </a:p>
          <a:p>
            <a:pPr algn="just"/>
            <a:endParaRPr lang="ru-RU" sz="2000" dirty="0" smtClean="0">
              <a:latin typeface="PT Astra Serif" panose="020A0603040505020204" pitchFamily="18" charset="-52"/>
              <a:ea typeface="PT Astra Serif" panose="020A0603040505020204" pitchFamily="18" charset="-52"/>
            </a:endParaRPr>
          </a:p>
          <a:p>
            <a:pPr algn="just"/>
            <a:endParaRPr lang="ru-RU" sz="2800" dirty="0" smtClean="0">
              <a:latin typeface="PT Astra Serif" panose="020A0603040505020204" pitchFamily="18" charset="-52"/>
              <a:ea typeface="PT Astra Serif" panose="020A0603040505020204" pitchFamily="18" charset="-52"/>
            </a:endParaRPr>
          </a:p>
          <a:p>
            <a:pPr algn="just"/>
            <a:endParaRPr lang="ru-RU" sz="2800" dirty="0">
              <a:latin typeface="PT Astra Serif" panose="020A0603040505020204" pitchFamily="18" charset="-52"/>
              <a:ea typeface="PT Astra Serif" panose="020A0603040505020204" pitchFamily="18" charset="-52"/>
            </a:endParaRPr>
          </a:p>
          <a:p>
            <a:pPr algn="just"/>
            <a:endParaRPr lang="ru-RU" sz="1800" dirty="0"/>
          </a:p>
        </p:txBody>
      </p:sp>
      <p:sp>
        <p:nvSpPr>
          <p:cNvPr id="13" name="Текст 12"/>
          <p:cNvSpPr>
            <a:spLocks noGrp="1"/>
          </p:cNvSpPr>
          <p:nvPr>
            <p:ph type="body" sz="quarter" idx="3"/>
          </p:nvPr>
        </p:nvSpPr>
        <p:spPr>
          <a:xfrm>
            <a:off x="6156176" y="2132856"/>
            <a:ext cx="2736304" cy="360040"/>
          </a:xfrm>
        </p:spPr>
        <p:txBody>
          <a:bodyPr>
            <a:noAutofit/>
          </a:bodyPr>
          <a:lstStyle/>
          <a:p>
            <a:pPr algn="ctr"/>
            <a:r>
              <a:rPr lang="ru-RU" sz="1500" dirty="0" smtClean="0"/>
              <a:t>Документ подтверждение</a:t>
            </a:r>
            <a:endParaRPr lang="ru-RU" sz="1500" dirty="0"/>
          </a:p>
        </p:txBody>
      </p:sp>
      <p:sp>
        <p:nvSpPr>
          <p:cNvPr id="14" name="Объект 13"/>
          <p:cNvSpPr>
            <a:spLocks noGrp="1"/>
          </p:cNvSpPr>
          <p:nvPr>
            <p:ph sz="quarter" idx="4"/>
          </p:nvPr>
        </p:nvSpPr>
        <p:spPr>
          <a:xfrm>
            <a:off x="6516216" y="2564904"/>
            <a:ext cx="2304256" cy="3417242"/>
          </a:xfrm>
        </p:spPr>
        <p:txBody>
          <a:bodyPr>
            <a:normAutofit/>
          </a:bodyPr>
          <a:lstStyle/>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r>
              <a:rPr lang="ru-RU" sz="1800" dirty="0" smtClean="0">
                <a:solidFill>
                  <a:srgbClr val="FF0000"/>
                </a:solidFill>
                <a:latin typeface="PT Astra Serif" panose="020A0603040505020204" pitchFamily="18" charset="-52"/>
                <a:ea typeface="PT Astra Serif" panose="020A0603040505020204" pitchFamily="18" charset="-52"/>
              </a:rPr>
              <a:t>справка </a:t>
            </a:r>
            <a:r>
              <a:rPr lang="ru-RU" sz="1800" dirty="0">
                <a:solidFill>
                  <a:srgbClr val="FF0000"/>
                </a:solidFill>
                <a:latin typeface="PT Astra Serif" panose="020A0603040505020204" pitchFamily="18" charset="-52"/>
                <a:ea typeface="PT Astra Serif" panose="020A0603040505020204" pitchFamily="18" charset="-52"/>
              </a:rPr>
              <a:t>по форме РСО</a:t>
            </a: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dirty="0"/>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12</a:t>
            </a:fld>
            <a:endParaRPr lang="ru-RU"/>
          </a:p>
        </p:txBody>
      </p:sp>
    </p:spTree>
    <p:extLst>
      <p:ext uri="{BB962C8B-B14F-4D97-AF65-F5344CB8AC3E}">
        <p14:creationId xmlns:p14="http://schemas.microsoft.com/office/powerpoint/2010/main" val="35529121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24744"/>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a:latin typeface="PT Astra Serif" panose="020A0603040505020204" pitchFamily="18" charset="-52"/>
                <a:ea typeface="PT Astra Serif" panose="020A0603040505020204" pitchFamily="18" charset="-52"/>
              </a:rPr>
              <a:t>на дату подачи заявки в системе «Электронный бюджет» </a:t>
            </a:r>
          </a:p>
          <a:p>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2" y="2183854"/>
            <a:ext cx="5650333"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90424" y="2564904"/>
            <a:ext cx="5809768" cy="3816424"/>
          </a:xfrm>
        </p:spPr>
        <p:txBody>
          <a:bodyPr>
            <a:normAutofit fontScale="62500" lnSpcReduction="20000"/>
          </a:bodyPr>
          <a:lstStyle/>
          <a:p>
            <a:pPr algn="just"/>
            <a:r>
              <a:rPr lang="ru-RU" sz="2600" dirty="0" smtClean="0">
                <a:latin typeface="PT Astra Serif" panose="020A0603040505020204" pitchFamily="18" charset="-52"/>
                <a:ea typeface="PT Astra Serif" panose="020A0603040505020204" pitchFamily="18" charset="-52"/>
              </a:rPr>
              <a:t>участник </a:t>
            </a:r>
            <a:r>
              <a:rPr lang="ru-RU" sz="2600" dirty="0">
                <a:latin typeface="PT Astra Serif" panose="020A0603040505020204" pitchFamily="18" charset="-52"/>
                <a:ea typeface="PT Astra Serif" panose="020A0603040505020204" pitchFamily="18" charset="-52"/>
              </a:rPr>
              <a:t>отбора (получатель субсидии) обязан вести в соответствии с требованиями, установленными Основами ценообразования в сфере водоснабжения и водоотведения, утвержденными постановлением Правительства Российской Федерации от 13.05.2013 N 406 </a:t>
            </a:r>
            <a:r>
              <a:rPr lang="ru-RU" sz="2600" dirty="0" smtClean="0">
                <a:latin typeface="PT Astra Serif" panose="020A0603040505020204" pitchFamily="18" charset="-52"/>
                <a:ea typeface="PT Astra Serif" panose="020A0603040505020204" pitchFamily="18" charset="-52"/>
              </a:rPr>
              <a:t>«О </a:t>
            </a:r>
            <a:r>
              <a:rPr lang="ru-RU" sz="2600" dirty="0">
                <a:latin typeface="PT Astra Serif" panose="020A0603040505020204" pitchFamily="18" charset="-52"/>
                <a:ea typeface="PT Astra Serif" panose="020A0603040505020204" pitchFamily="18" charset="-52"/>
              </a:rPr>
              <a:t>государственном регулировании тарифов в сфере водоснабжения и </a:t>
            </a:r>
            <a:r>
              <a:rPr lang="ru-RU" sz="2600" dirty="0" smtClean="0">
                <a:latin typeface="PT Astra Serif" panose="020A0603040505020204" pitchFamily="18" charset="-52"/>
                <a:ea typeface="PT Astra Serif" panose="020A0603040505020204" pitchFamily="18" charset="-52"/>
              </a:rPr>
              <a:t>водоотведения», </a:t>
            </a:r>
            <a:r>
              <a:rPr lang="ru-RU" sz="2600" dirty="0">
                <a:latin typeface="PT Astra Serif" panose="020A0603040505020204" pitchFamily="18" charset="-52"/>
                <a:ea typeface="PT Astra Serif" panose="020A0603040505020204" pitchFamily="18" charset="-52"/>
              </a:rPr>
              <a:t>раздельный учет расходов и доходов по регулируемым и нерегулируемым видам деятельности и (или) в соответствии с требованиями, установленными Основами ценообразования в сфере теплоснабжения, утвержденными постановлением Правительства Российской Федерации от 22.10.2012 N 1075 </a:t>
            </a:r>
            <a:r>
              <a:rPr lang="ru-RU" sz="2600" dirty="0" smtClean="0">
                <a:latin typeface="PT Astra Serif" panose="020A0603040505020204" pitchFamily="18" charset="-52"/>
                <a:ea typeface="PT Astra Serif" panose="020A0603040505020204" pitchFamily="18" charset="-52"/>
              </a:rPr>
              <a:t>«О </a:t>
            </a:r>
            <a:r>
              <a:rPr lang="ru-RU" sz="2600" dirty="0">
                <a:latin typeface="PT Astra Serif" panose="020A0603040505020204" pitchFamily="18" charset="-52"/>
                <a:ea typeface="PT Astra Serif" panose="020A0603040505020204" pitchFamily="18" charset="-52"/>
              </a:rPr>
              <a:t>ценообразовании в сфере </a:t>
            </a:r>
            <a:r>
              <a:rPr lang="ru-RU" sz="2600" dirty="0" smtClean="0">
                <a:latin typeface="PT Astra Serif" panose="020A0603040505020204" pitchFamily="18" charset="-52"/>
                <a:ea typeface="PT Astra Serif" panose="020A0603040505020204" pitchFamily="18" charset="-52"/>
              </a:rPr>
              <a:t>теплоснабжения», </a:t>
            </a:r>
            <a:r>
              <a:rPr lang="ru-RU" sz="2600" dirty="0">
                <a:latin typeface="PT Astra Serif" panose="020A0603040505020204" pitchFamily="18" charset="-52"/>
                <a:ea typeface="PT Astra Serif" panose="020A0603040505020204" pitchFamily="18" charset="-52"/>
              </a:rPr>
              <a:t>раздельный учет объема тепловой энергии, теплоносителя, доходов и расходов по регулируемым и нерегулируемым видам деятельности.</a:t>
            </a:r>
            <a:br>
              <a:rPr lang="ru-RU" sz="2600" dirty="0">
                <a:latin typeface="PT Astra Serif" panose="020A0603040505020204" pitchFamily="18" charset="-52"/>
                <a:ea typeface="PT Astra Serif" panose="020A0603040505020204" pitchFamily="18" charset="-52"/>
              </a:rPr>
            </a:br>
            <a:endParaRPr lang="ru-RU" sz="2600" dirty="0">
              <a:latin typeface="PT Astra Serif" panose="020A0603040505020204" pitchFamily="18" charset="-52"/>
              <a:ea typeface="PT Astra Serif" panose="020A0603040505020204" pitchFamily="18" charset="-52"/>
            </a:endParaRPr>
          </a:p>
          <a:p>
            <a:pPr algn="just"/>
            <a:endParaRPr lang="ru-RU" sz="1900" dirty="0" smtClean="0">
              <a:latin typeface="PT Astra Serif" panose="020A0603040505020204" pitchFamily="18" charset="-52"/>
              <a:ea typeface="PT Astra Serif" panose="020A0603040505020204" pitchFamily="18" charset="-52"/>
            </a:endParaRPr>
          </a:p>
          <a:p>
            <a:pPr algn="just"/>
            <a:endParaRPr lang="ru-RU" sz="2000" dirty="0" smtClean="0">
              <a:latin typeface="PT Astra Serif" panose="020A0603040505020204" pitchFamily="18" charset="-52"/>
              <a:ea typeface="PT Astra Serif" panose="020A0603040505020204" pitchFamily="18" charset="-52"/>
            </a:endParaRPr>
          </a:p>
          <a:p>
            <a:pPr algn="just"/>
            <a:endParaRPr lang="ru-RU" sz="2800" dirty="0" smtClean="0">
              <a:latin typeface="PT Astra Serif" panose="020A0603040505020204" pitchFamily="18" charset="-52"/>
              <a:ea typeface="PT Astra Serif" panose="020A0603040505020204" pitchFamily="18" charset="-52"/>
            </a:endParaRPr>
          </a:p>
          <a:p>
            <a:pPr algn="just"/>
            <a:endParaRPr lang="ru-RU" sz="2800" dirty="0">
              <a:latin typeface="PT Astra Serif" panose="020A0603040505020204" pitchFamily="18" charset="-52"/>
              <a:ea typeface="PT Astra Serif" panose="020A0603040505020204" pitchFamily="18" charset="-52"/>
            </a:endParaRPr>
          </a:p>
          <a:p>
            <a:pPr algn="just"/>
            <a:endParaRPr lang="ru-RU" sz="1800" dirty="0"/>
          </a:p>
        </p:txBody>
      </p:sp>
      <p:sp>
        <p:nvSpPr>
          <p:cNvPr id="13" name="Текст 12"/>
          <p:cNvSpPr>
            <a:spLocks noGrp="1"/>
          </p:cNvSpPr>
          <p:nvPr>
            <p:ph type="body" sz="quarter" idx="3"/>
          </p:nvPr>
        </p:nvSpPr>
        <p:spPr>
          <a:xfrm>
            <a:off x="6156176" y="2132856"/>
            <a:ext cx="2736304" cy="360040"/>
          </a:xfrm>
        </p:spPr>
        <p:txBody>
          <a:bodyPr>
            <a:noAutofit/>
          </a:bodyPr>
          <a:lstStyle/>
          <a:p>
            <a:pPr algn="ctr"/>
            <a:r>
              <a:rPr lang="ru-RU" sz="1500" dirty="0" smtClean="0"/>
              <a:t>Документ подтверждение</a:t>
            </a:r>
            <a:endParaRPr lang="ru-RU" sz="1500" dirty="0"/>
          </a:p>
        </p:txBody>
      </p:sp>
      <p:sp>
        <p:nvSpPr>
          <p:cNvPr id="14" name="Объект 13"/>
          <p:cNvSpPr>
            <a:spLocks noGrp="1"/>
          </p:cNvSpPr>
          <p:nvPr>
            <p:ph sz="quarter" idx="4"/>
          </p:nvPr>
        </p:nvSpPr>
        <p:spPr>
          <a:xfrm>
            <a:off x="6516216" y="2564904"/>
            <a:ext cx="2304256" cy="3417242"/>
          </a:xfrm>
        </p:spPr>
        <p:txBody>
          <a:bodyPr>
            <a:normAutofit lnSpcReduction="10000"/>
          </a:bodyPr>
          <a:lstStyle/>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r>
              <a:rPr lang="ru-RU" sz="1800" dirty="0" smtClean="0">
                <a:solidFill>
                  <a:srgbClr val="FF0000"/>
                </a:solidFill>
              </a:rPr>
              <a:t>копию </a:t>
            </a:r>
            <a:r>
              <a:rPr lang="ru-RU" sz="1800" dirty="0">
                <a:solidFill>
                  <a:srgbClr val="FF0000"/>
                </a:solidFill>
              </a:rPr>
              <a:t>организационно-распорядительного документа об учетной политике РСО, действующего на период </a:t>
            </a:r>
            <a:r>
              <a:rPr lang="ru-RU" sz="1800" dirty="0" smtClean="0">
                <a:solidFill>
                  <a:srgbClr val="FF0000"/>
                </a:solidFill>
              </a:rPr>
              <a:t>возмещения</a:t>
            </a:r>
            <a:r>
              <a:rPr lang="ru-RU" sz="1800" dirty="0"/>
              <a:t/>
            </a:r>
            <a:br>
              <a:rPr lang="ru-RU" sz="1800" dirty="0"/>
            </a:br>
            <a:endParaRPr lang="ru-RU" sz="1800" dirty="0"/>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dirty="0"/>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13</a:t>
            </a:fld>
            <a:endParaRPr lang="ru-RU"/>
          </a:p>
        </p:txBody>
      </p:sp>
    </p:spTree>
    <p:extLst>
      <p:ext uri="{BB962C8B-B14F-4D97-AF65-F5344CB8AC3E}">
        <p14:creationId xmlns:p14="http://schemas.microsoft.com/office/powerpoint/2010/main" val="1046179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268760"/>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Документы, предоставляемые участниками отбора для проведения отбора </a:t>
            </a:r>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5" name="Прямоугольник 4"/>
          <p:cNvSpPr/>
          <p:nvPr/>
        </p:nvSpPr>
        <p:spPr>
          <a:xfrm>
            <a:off x="467544" y="2060848"/>
            <a:ext cx="8330646" cy="4247317"/>
          </a:xfrm>
          <a:prstGeom prst="rect">
            <a:avLst/>
          </a:prstGeom>
        </p:spPr>
        <p:txBody>
          <a:bodyPr wrap="square">
            <a:spAutoFit/>
          </a:bodyPr>
          <a:lstStyle/>
          <a:p>
            <a:pPr algn="ctr"/>
            <a:r>
              <a:rPr lang="ru-RU" sz="1600" b="1" i="1" dirty="0">
                <a:solidFill>
                  <a:srgbClr val="FF0000"/>
                </a:solidFill>
              </a:rPr>
              <a:t>ВАЖНО! </a:t>
            </a:r>
            <a:r>
              <a:rPr lang="ru-RU" sz="1600" b="1" i="1" dirty="0"/>
              <a:t>- </a:t>
            </a:r>
            <a:r>
              <a:rPr lang="ru-RU" sz="1600" b="1" i="1" dirty="0" smtClean="0"/>
              <a:t> П</a:t>
            </a:r>
            <a:r>
              <a:rPr lang="ru-RU" sz="1600" b="1" i="1" dirty="0" smtClean="0">
                <a:latin typeface="PT Astra Serif" panose="020A0603040505020204" pitchFamily="18" charset="-52"/>
                <a:ea typeface="PT Astra Serif" panose="020A0603040505020204" pitchFamily="18" charset="-52"/>
              </a:rPr>
              <a:t>редоставление осуществляется в электронном виде в системе «Электронный бюджет»</a:t>
            </a:r>
            <a:endParaRPr lang="en-US" sz="1600" b="1" i="1" dirty="0" smtClean="0">
              <a:solidFill>
                <a:srgbClr val="FF0000"/>
              </a:solidFill>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endParaRPr>
          </a:p>
          <a:p>
            <a:pPr algn="ctr"/>
            <a:endParaRPr lang="en-US" sz="1600" b="1" i="1" dirty="0" smtClean="0">
              <a:latin typeface="PT Astra Serif" panose="020A0603040505020204" pitchFamily="18" charset="-52"/>
              <a:ea typeface="PT Astra Serif" panose="020A0603040505020204" pitchFamily="18" charset="-52"/>
            </a:endParaRPr>
          </a:p>
          <a:p>
            <a:pPr marL="342900" indent="-342900" algn="just">
              <a:buFont typeface="+mj-lt"/>
              <a:buAutoNum type="arabicPeriod"/>
            </a:pPr>
            <a:r>
              <a:rPr lang="ru-RU" sz="1500" dirty="0" smtClean="0">
                <a:latin typeface="PT Astra Serif" panose="020A0603040505020204" pitchFamily="18" charset="-52"/>
                <a:ea typeface="PT Astra Serif" panose="020A0603040505020204" pitchFamily="18" charset="-52"/>
              </a:rPr>
              <a:t>надлежащим образом заверенные копии правоустанавливающих документов (копии гражданско-правовых договоров, концессионных соглашений, при реорганизации юридического лица - передаточных актов), подтверждающих право собственности, иное законное право в отношении объектов недвижимости (зданий, строений, сооружений, земельных участков), используемых для осуществления регулируемой деятельности, права на которые не зарегистрированы в Едином государственном реестре недвижимости (в случае если такие права зарегистрированы в указанном реестре, представляются сведения об этих зданиях, строениях, сооружениях, земельных участках)</a:t>
            </a:r>
            <a:r>
              <a:rPr lang="en-US" sz="1500" dirty="0" smtClean="0">
                <a:latin typeface="PT Astra Serif" panose="020A0603040505020204" pitchFamily="18" charset="-52"/>
                <a:ea typeface="PT Astra Serif" panose="020A0603040505020204" pitchFamily="18" charset="-52"/>
              </a:rPr>
              <a:t>;</a:t>
            </a:r>
            <a:endParaRPr lang="ru-RU" sz="1500" dirty="0" smtClean="0">
              <a:latin typeface="PT Astra Serif" panose="020A0603040505020204" pitchFamily="18" charset="-52"/>
              <a:ea typeface="PT Astra Serif" panose="020A0603040505020204" pitchFamily="18" charset="-52"/>
            </a:endParaRPr>
          </a:p>
          <a:p>
            <a:pPr marL="342900" indent="-342900" algn="just">
              <a:buFont typeface="+mj-lt"/>
              <a:buAutoNum type="arabicPeriod"/>
            </a:pPr>
            <a:endParaRPr lang="ru-RU" sz="1500" dirty="0" smtClean="0">
              <a:latin typeface="PT Astra Serif" panose="020A0603040505020204" pitchFamily="18" charset="-52"/>
              <a:ea typeface="PT Astra Serif" panose="020A0603040505020204" pitchFamily="18" charset="-52"/>
            </a:endParaRPr>
          </a:p>
          <a:p>
            <a:pPr marL="342900" indent="-342900">
              <a:buFont typeface="+mj-lt"/>
              <a:buAutoNum type="arabicPeriod"/>
            </a:pPr>
            <a:r>
              <a:rPr lang="ru-RU" sz="1500" dirty="0" smtClean="0">
                <a:latin typeface="PT Astra Serif" panose="020A0603040505020204" pitchFamily="18" charset="-52"/>
                <a:ea typeface="PT Astra Serif" panose="020A0603040505020204" pitchFamily="18" charset="-52"/>
              </a:rPr>
              <a:t>надлежащим образом заверенные копии документов, подтверждающих соответствие участника отбора требованиям, указанные в пункте</a:t>
            </a:r>
            <a:r>
              <a:rPr lang="en-US" sz="1500" dirty="0" smtClean="0">
                <a:latin typeface="PT Astra Serif" panose="020A0603040505020204" pitchFamily="18" charset="-52"/>
                <a:ea typeface="PT Astra Serif" panose="020A0603040505020204" pitchFamily="18" charset="-52"/>
              </a:rPr>
              <a:t> 8 </a:t>
            </a:r>
            <a:r>
              <a:rPr lang="ru-RU" sz="1500" dirty="0" smtClean="0">
                <a:latin typeface="PT Astra Serif" panose="020A0603040505020204" pitchFamily="18" charset="-52"/>
                <a:ea typeface="PT Astra Serif" panose="020A0603040505020204" pitchFamily="18" charset="-52"/>
              </a:rPr>
              <a:t>Порядка</a:t>
            </a:r>
            <a:r>
              <a:rPr lang="en-US" sz="1500" dirty="0" smtClean="0">
                <a:latin typeface="PT Astra Serif" panose="020A0603040505020204" pitchFamily="18" charset="-52"/>
                <a:ea typeface="PT Astra Serif" panose="020A0603040505020204" pitchFamily="18" charset="-52"/>
              </a:rPr>
              <a:t>;</a:t>
            </a:r>
            <a:r>
              <a:rPr lang="ru-RU" sz="1500" dirty="0" smtClean="0">
                <a:latin typeface="PT Astra Serif" panose="020A0603040505020204" pitchFamily="18" charset="-52"/>
                <a:ea typeface="PT Astra Serif" panose="020A0603040505020204" pitchFamily="18" charset="-52"/>
              </a:rPr>
              <a:t/>
            </a:r>
            <a:br>
              <a:rPr lang="ru-RU" sz="1500" dirty="0" smtClean="0">
                <a:latin typeface="PT Astra Serif" panose="020A0603040505020204" pitchFamily="18" charset="-52"/>
                <a:ea typeface="PT Astra Serif" panose="020A0603040505020204" pitchFamily="18" charset="-52"/>
              </a:rPr>
            </a:br>
            <a:endParaRPr lang="ru-RU" sz="1500" dirty="0" smtClean="0">
              <a:latin typeface="PT Astra Serif" panose="020A0603040505020204" pitchFamily="18" charset="-52"/>
              <a:ea typeface="PT Astra Serif" panose="020A0603040505020204" pitchFamily="18" charset="-52"/>
            </a:endParaRPr>
          </a:p>
          <a:p>
            <a:pPr marL="342900" indent="-342900">
              <a:buFont typeface="+mj-lt"/>
              <a:buAutoNum type="arabicPeriod"/>
            </a:pPr>
            <a:r>
              <a:rPr lang="ru-RU" sz="1500" dirty="0" smtClean="0">
                <a:latin typeface="PT Astra Serif" panose="020A0603040505020204" pitchFamily="18" charset="-52"/>
                <a:ea typeface="PT Astra Serif" panose="020A0603040505020204" pitchFamily="18" charset="-52"/>
              </a:rPr>
              <a:t>заверенные руководителем участника отбора копии документов, подтверждающих полномочия лиц, имеющих право без доверенности действовать от имени юридического лица.</a:t>
            </a:r>
          </a:p>
          <a:p>
            <a:pPr marL="171450" lvl="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p:txBody>
      </p:sp>
      <p:sp>
        <p:nvSpPr>
          <p:cNvPr id="6" name="Номер слайда 5"/>
          <p:cNvSpPr>
            <a:spLocks noGrp="1"/>
          </p:cNvSpPr>
          <p:nvPr>
            <p:ph type="sldNum" sz="quarter" idx="12"/>
          </p:nvPr>
        </p:nvSpPr>
        <p:spPr/>
        <p:txBody>
          <a:bodyPr/>
          <a:lstStyle/>
          <a:p>
            <a:fld id="{B19B0651-EE4F-4900-A07F-96A6BFA9D0F0}" type="slidenum">
              <a:rPr lang="ru-RU" smtClean="0"/>
              <a:t>14</a:t>
            </a:fld>
            <a:endParaRPr lang="ru-RU"/>
          </a:p>
        </p:txBody>
      </p:sp>
    </p:spTree>
    <p:extLst>
      <p:ext uri="{BB962C8B-B14F-4D97-AF65-F5344CB8AC3E}">
        <p14:creationId xmlns:p14="http://schemas.microsoft.com/office/powerpoint/2010/main" val="2863833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268760"/>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Документы, предоставляемые участниками отбора для проведения отбора </a:t>
            </a:r>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5" name="Прямоугольник 4"/>
          <p:cNvSpPr/>
          <p:nvPr/>
        </p:nvSpPr>
        <p:spPr>
          <a:xfrm>
            <a:off x="395536" y="2348880"/>
            <a:ext cx="8330646" cy="5355312"/>
          </a:xfrm>
          <a:prstGeom prst="rect">
            <a:avLst/>
          </a:prstGeom>
        </p:spPr>
        <p:txBody>
          <a:bodyPr wrap="square">
            <a:spAutoFit/>
          </a:bodyPr>
          <a:lstStyle/>
          <a:p>
            <a:pPr marL="285750" indent="-285750" algn="just">
              <a:buFont typeface="Wingdings" panose="05000000000000000000" pitchFamily="2" charset="2"/>
              <a:buChar char="Ø"/>
            </a:pPr>
            <a:r>
              <a:rPr lang="ru-RU" sz="1500" dirty="0" smtClean="0">
                <a:latin typeface="PT Astra Serif" panose="020A0603040505020204" pitchFamily="18" charset="-52"/>
                <a:ea typeface="PT Astra Serif" panose="020A0603040505020204" pitchFamily="18" charset="-52"/>
              </a:rPr>
              <a:t>РСО </a:t>
            </a:r>
            <a:r>
              <a:rPr lang="ru-RU" sz="1500" dirty="0">
                <a:latin typeface="PT Astra Serif" panose="020A0603040505020204" pitchFamily="18" charset="-52"/>
                <a:ea typeface="PT Astra Serif" panose="020A0603040505020204" pitchFamily="18" charset="-52"/>
              </a:rPr>
              <a:t>вправе представить по собственной инициативе выписку из Единого государственного реестра юридических лиц (Единого государственного реестра индивидуальных предпринимателей), документ, подтверждающий отсутствие неисполненной обязанности по уплате налогов, сборов, страховых взносов, пеней, штрафов, процентов, подлежащих уплате в соответствии с законодательством Российской Федерации о налогах и </a:t>
            </a:r>
            <a:r>
              <a:rPr lang="ru-RU" sz="1500" dirty="0" smtClean="0">
                <a:latin typeface="PT Astra Serif" panose="020A0603040505020204" pitchFamily="18" charset="-52"/>
                <a:ea typeface="PT Astra Serif" panose="020A0603040505020204" pitchFamily="18" charset="-52"/>
              </a:rPr>
              <a:t>сборах (Справка по форме Приложения </a:t>
            </a:r>
            <a:r>
              <a:rPr lang="ru-RU" sz="1500" dirty="0">
                <a:latin typeface="PT Astra Serif" panose="020A0603040505020204" pitchFamily="18" charset="-52"/>
                <a:ea typeface="PT Astra Serif" panose="020A0603040505020204" pitchFamily="18" charset="-52"/>
              </a:rPr>
              <a:t>№1 к приказу ФНС России от 23.11.2022 №ЕД-7-8/1123</a:t>
            </a:r>
            <a:r>
              <a:rPr lang="en-US" sz="1500" dirty="0" smtClean="0">
                <a:latin typeface="PT Astra Serif" panose="020A0603040505020204" pitchFamily="18" charset="-52"/>
                <a:ea typeface="PT Astra Serif" panose="020A0603040505020204" pitchFamily="18" charset="-52"/>
              </a:rPr>
              <a:t>@</a:t>
            </a:r>
            <a:r>
              <a:rPr lang="ru-RU" sz="1500" dirty="0" smtClean="0">
                <a:latin typeface="PT Astra Serif" panose="020A0603040505020204" pitchFamily="18" charset="-52"/>
                <a:ea typeface="PT Astra Serif" panose="020A0603040505020204" pitchFamily="18" charset="-52"/>
              </a:rPr>
              <a:t>).</a:t>
            </a:r>
            <a:endParaRPr lang="en-US" sz="1500" dirty="0" smtClean="0">
              <a:latin typeface="PT Astra Serif" panose="020A0603040505020204" pitchFamily="18" charset="-52"/>
              <a:ea typeface="PT Astra Serif" panose="020A0603040505020204" pitchFamily="18" charset="-52"/>
            </a:endParaRPr>
          </a:p>
          <a:p>
            <a:pPr marL="285750" indent="-285750" algn="just">
              <a:buFont typeface="Wingdings" panose="05000000000000000000" pitchFamily="2" charset="2"/>
              <a:buChar char="Ø"/>
            </a:pPr>
            <a:endParaRPr lang="en-US" sz="1500" dirty="0">
              <a:latin typeface="PT Astra Serif" panose="020A0603040505020204" pitchFamily="18" charset="-52"/>
              <a:ea typeface="PT Astra Serif" panose="020A0603040505020204" pitchFamily="18" charset="-52"/>
            </a:endParaRPr>
          </a:p>
          <a:p>
            <a:pPr marL="285750" indent="-285750">
              <a:buFont typeface="Wingdings" panose="05000000000000000000" pitchFamily="2" charset="2"/>
              <a:buChar char="Ø"/>
            </a:pPr>
            <a:r>
              <a:rPr lang="ru-RU" sz="1500" dirty="0">
                <a:latin typeface="PT Astra Serif" panose="020A0603040505020204" pitchFamily="18" charset="-52"/>
                <a:ea typeface="PT Astra Serif" panose="020A0603040505020204" pitchFamily="18" charset="-52"/>
              </a:rPr>
              <a:t>Участник отбора вправе внести изменения или отозвать поданную заявку до окончания срока приема заявок на участие в </a:t>
            </a:r>
            <a:r>
              <a:rPr lang="ru-RU" sz="1500" dirty="0" smtClean="0">
                <a:latin typeface="PT Astra Serif" panose="020A0603040505020204" pitchFamily="18" charset="-52"/>
                <a:ea typeface="PT Astra Serif" panose="020A0603040505020204" pitchFamily="18" charset="-52"/>
              </a:rPr>
              <a:t>отборе.</a:t>
            </a:r>
            <a:r>
              <a:rPr lang="ru-RU" sz="1500" dirty="0">
                <a:latin typeface="PT Astra Serif" panose="020A0603040505020204" pitchFamily="18" charset="-52"/>
                <a:ea typeface="PT Astra Serif" panose="020A0603040505020204" pitchFamily="18" charset="-52"/>
              </a:rPr>
              <a:t/>
            </a:r>
            <a:br>
              <a:rPr lang="ru-RU" sz="1500" dirty="0">
                <a:latin typeface="PT Astra Serif" panose="020A0603040505020204" pitchFamily="18" charset="-52"/>
                <a:ea typeface="PT Astra Serif" panose="020A0603040505020204" pitchFamily="18" charset="-52"/>
              </a:rPr>
            </a:br>
            <a:endParaRPr lang="ru-RU" sz="1500" dirty="0">
              <a:latin typeface="PT Astra Serif" panose="020A0603040505020204" pitchFamily="18" charset="-52"/>
              <a:ea typeface="PT Astra Serif" panose="020A0603040505020204" pitchFamily="18" charset="-52"/>
            </a:endParaRPr>
          </a:p>
          <a:p>
            <a:pPr marL="285750" indent="-285750">
              <a:buFont typeface="Wingdings" panose="05000000000000000000" pitchFamily="2" charset="2"/>
              <a:buChar char="Ø"/>
            </a:pPr>
            <a:r>
              <a:rPr lang="ru-RU" sz="1500" dirty="0">
                <a:latin typeface="PT Astra Serif" panose="020A0603040505020204" pitchFamily="18" charset="-52"/>
                <a:ea typeface="PT Astra Serif" panose="020A0603040505020204" pitchFamily="18" charset="-52"/>
              </a:rPr>
              <a:t>Участник отбора вправе повторно направить заявку в адрес Департамента до окончания срока приема заявок на участие в </a:t>
            </a:r>
            <a:r>
              <a:rPr lang="ru-RU" sz="1500" dirty="0" smtClean="0">
                <a:latin typeface="PT Astra Serif" panose="020A0603040505020204" pitchFamily="18" charset="-52"/>
                <a:ea typeface="PT Astra Serif" panose="020A0603040505020204" pitchFamily="18" charset="-52"/>
              </a:rPr>
              <a:t>отборе</a:t>
            </a:r>
            <a:r>
              <a:rPr lang="ru-RU" sz="1500" dirty="0" smtClean="0">
                <a:latin typeface="PT Astra Serif" panose="020A0603040505020204" pitchFamily="18" charset="-52"/>
                <a:ea typeface="PT Astra Serif" panose="020A0603040505020204" pitchFamily="18" charset="-52"/>
              </a:rPr>
              <a:t>.</a:t>
            </a:r>
          </a:p>
          <a:p>
            <a:pPr marL="285750" indent="-285750">
              <a:buFont typeface="Wingdings" panose="05000000000000000000" pitchFamily="2" charset="2"/>
              <a:buChar char="Ø"/>
            </a:pPr>
            <a:endParaRPr lang="ru-RU" sz="1500" dirty="0" smtClean="0">
              <a:latin typeface="PT Astra Serif" panose="020A0603040505020204" pitchFamily="18" charset="-52"/>
              <a:ea typeface="PT Astra Serif" panose="020A0603040505020204" pitchFamily="18" charset="-52"/>
            </a:endParaRPr>
          </a:p>
          <a:p>
            <a:pPr marL="285750" indent="-285750">
              <a:buFont typeface="Wingdings" panose="05000000000000000000" pitchFamily="2" charset="2"/>
              <a:buChar char="Ø"/>
            </a:pPr>
            <a:r>
              <a:rPr lang="ru-RU" sz="1500" dirty="0">
                <a:latin typeface="PT Astra Serif" panose="020A0603040505020204" pitchFamily="18" charset="-52"/>
                <a:ea typeface="PT Astra Serif" panose="020A0603040505020204" pitchFamily="18" charset="-52"/>
              </a:rPr>
              <a:t>Датой и временем представления заявки участником отбора считаются дата и время подписания участником отбора получателей субсидий указанной заявки с присвоением ей регистрационного номера в системе </a:t>
            </a:r>
            <a:r>
              <a:rPr lang="ru-RU" sz="1500" dirty="0" smtClean="0">
                <a:latin typeface="PT Astra Serif" panose="020A0603040505020204" pitchFamily="18" charset="-52"/>
                <a:ea typeface="PT Astra Serif" panose="020A0603040505020204" pitchFamily="18" charset="-52"/>
              </a:rPr>
              <a:t>«Электронный бюджет».</a:t>
            </a:r>
            <a:r>
              <a:rPr lang="ru-RU" sz="1600" dirty="0"/>
              <a:t/>
            </a:r>
            <a:br>
              <a:rPr lang="ru-RU" sz="1600" dirty="0"/>
            </a:br>
            <a:endParaRPr lang="ru-RU" sz="1600" dirty="0"/>
          </a:p>
          <a:p>
            <a:pPr algn="just"/>
            <a:r>
              <a:rPr lang="ru-RU" sz="1500" b="1" dirty="0" smtClean="0">
                <a:solidFill>
                  <a:srgbClr val="FF0000"/>
                </a:solidFill>
                <a:latin typeface="PT Astra Serif" panose="020A0603040505020204" pitchFamily="18" charset="-52"/>
                <a:ea typeface="PT Astra Serif" panose="020A0603040505020204" pitchFamily="18" charset="-52"/>
              </a:rPr>
              <a:t>ВАЖНО</a:t>
            </a:r>
            <a:r>
              <a:rPr lang="ru-RU" sz="1500" b="1" dirty="0" smtClean="0">
                <a:solidFill>
                  <a:srgbClr val="FF0000"/>
                </a:solidFill>
                <a:latin typeface="PT Astra Serif" panose="020A0603040505020204" pitchFamily="18" charset="-52"/>
                <a:ea typeface="PT Astra Serif" panose="020A0603040505020204" pitchFamily="18" charset="-52"/>
              </a:rPr>
              <a:t>! Возврат заявок участнику отбора после вскрытия заявок в системе «Электронный бюджет» не предусматривается!</a:t>
            </a:r>
            <a:endParaRPr lang="ru-RU" sz="1500" b="1" dirty="0">
              <a:solidFill>
                <a:srgbClr val="FF0000"/>
              </a:solidFill>
              <a:latin typeface="PT Astra Serif" panose="020A0603040505020204" pitchFamily="18" charset="-52"/>
              <a:ea typeface="PT Astra Serif" panose="020A0603040505020204" pitchFamily="18" charset="-52"/>
            </a:endParaRPr>
          </a:p>
          <a:p>
            <a:pPr algn="just"/>
            <a:endParaRPr lang="en-US" sz="1400" dirty="0" smtClean="0"/>
          </a:p>
          <a:p>
            <a:pPr algn="just"/>
            <a:r>
              <a:rPr lang="ru-RU" sz="1400" dirty="0"/>
              <a:t/>
            </a:r>
            <a:br>
              <a:rPr lang="ru-RU" sz="1400" dirty="0"/>
            </a:br>
            <a:endParaRPr lang="ru-RU" sz="1400" dirty="0"/>
          </a:p>
          <a:p>
            <a:pPr lvl="0" algn="just"/>
            <a:endParaRPr lang="ru-RU" sz="1400" dirty="0">
              <a:latin typeface="PT Astra Serif" panose="020A0603040505020204" pitchFamily="18" charset="-52"/>
              <a:ea typeface="PT Astra Serif" panose="020A0603040505020204" pitchFamily="18" charset="-52"/>
            </a:endParaRPr>
          </a:p>
        </p:txBody>
      </p:sp>
      <p:sp>
        <p:nvSpPr>
          <p:cNvPr id="6" name="Номер слайда 5"/>
          <p:cNvSpPr>
            <a:spLocks noGrp="1"/>
          </p:cNvSpPr>
          <p:nvPr>
            <p:ph type="sldNum" sz="quarter" idx="12"/>
          </p:nvPr>
        </p:nvSpPr>
        <p:spPr/>
        <p:txBody>
          <a:bodyPr/>
          <a:lstStyle/>
          <a:p>
            <a:fld id="{B19B0651-EE4F-4900-A07F-96A6BFA9D0F0}" type="slidenum">
              <a:rPr lang="ru-RU" smtClean="0"/>
              <a:t>15</a:t>
            </a:fld>
            <a:endParaRPr lang="ru-RU"/>
          </a:p>
        </p:txBody>
      </p:sp>
    </p:spTree>
    <p:extLst>
      <p:ext uri="{BB962C8B-B14F-4D97-AF65-F5344CB8AC3E}">
        <p14:creationId xmlns:p14="http://schemas.microsoft.com/office/powerpoint/2010/main" val="40614492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268760"/>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Порядок рассмотрения заявок </a:t>
            </a:r>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пп.11-13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5" name="Текст 14"/>
          <p:cNvSpPr>
            <a:spLocks noGrp="1"/>
          </p:cNvSpPr>
          <p:nvPr>
            <p:ph type="body" idx="1"/>
          </p:nvPr>
        </p:nvSpPr>
        <p:spPr>
          <a:xfrm>
            <a:off x="457200" y="2060848"/>
            <a:ext cx="4040188" cy="432048"/>
          </a:xfrm>
        </p:spPr>
        <p:txBody>
          <a:bodyPr>
            <a:normAutofit/>
          </a:bodyPr>
          <a:lstStyle/>
          <a:p>
            <a:pPr algn="ctr"/>
            <a:r>
              <a:rPr lang="ru-RU" sz="2000" i="1" dirty="0" smtClean="0">
                <a:latin typeface="PT Astra Serif" panose="020A0603040505020204" pitchFamily="18" charset="-52"/>
                <a:ea typeface="PT Astra Serif" panose="020A0603040505020204" pitchFamily="18" charset="-52"/>
              </a:rPr>
              <a:t>Этап рассмотрения</a:t>
            </a:r>
            <a:endParaRPr lang="ru-RU" sz="2000" i="1" dirty="0">
              <a:latin typeface="PT Astra Serif" panose="020A0603040505020204" pitchFamily="18" charset="-52"/>
              <a:ea typeface="PT Astra Serif" panose="020A0603040505020204" pitchFamily="18" charset="-52"/>
            </a:endParaRPr>
          </a:p>
        </p:txBody>
      </p:sp>
      <p:sp>
        <p:nvSpPr>
          <p:cNvPr id="16" name="Объект 15"/>
          <p:cNvSpPr>
            <a:spLocks noGrp="1"/>
          </p:cNvSpPr>
          <p:nvPr>
            <p:ph sz="half" idx="2"/>
          </p:nvPr>
        </p:nvSpPr>
        <p:spPr>
          <a:xfrm>
            <a:off x="457200" y="2636912"/>
            <a:ext cx="4040188" cy="3489250"/>
          </a:xfrm>
        </p:spPr>
        <p:txBody>
          <a:bodyPr>
            <a:normAutofit/>
          </a:bodyPr>
          <a:lstStyle/>
          <a:p>
            <a:pPr marL="0" indent="0" algn="just">
              <a:buNone/>
            </a:pPr>
            <a:r>
              <a:rPr lang="ru-RU" sz="1800" dirty="0" smtClean="0">
                <a:latin typeface="PT Astra Serif" panose="020A0603040505020204" pitchFamily="18" charset="-52"/>
                <a:ea typeface="PT Astra Serif" panose="020A0603040505020204" pitchFamily="18" charset="-52"/>
              </a:rPr>
              <a:t>Рассмотрение </a:t>
            </a:r>
            <a:r>
              <a:rPr lang="ru-RU" sz="1800" dirty="0">
                <a:latin typeface="PT Astra Serif" panose="020A0603040505020204" pitchFamily="18" charset="-52"/>
                <a:ea typeface="PT Astra Serif" panose="020A0603040505020204" pitchFamily="18" charset="-52"/>
              </a:rPr>
              <a:t>заявок участников отбора на предмет их соответствия установленным в объявлении о проведении отбора требованиям и отбор </a:t>
            </a:r>
            <a:r>
              <a:rPr lang="ru-RU" sz="1800" dirty="0" smtClean="0">
                <a:latin typeface="PT Astra Serif" panose="020A0603040505020204" pitchFamily="18" charset="-52"/>
                <a:ea typeface="PT Astra Serif" panose="020A0603040505020204" pitchFamily="18" charset="-52"/>
              </a:rPr>
              <a:t>РСО</a:t>
            </a:r>
          </a:p>
          <a:p>
            <a:pPr marL="0" indent="0" algn="just">
              <a:buNone/>
            </a:pPr>
            <a:endParaRPr lang="ru-RU" sz="1800" dirty="0" smtClean="0">
              <a:latin typeface="PT Astra Serif" panose="020A0603040505020204" pitchFamily="18" charset="-52"/>
              <a:ea typeface="PT Astra Serif" panose="020A0603040505020204" pitchFamily="18" charset="-52"/>
            </a:endParaRPr>
          </a:p>
          <a:p>
            <a:pPr marL="0" indent="0" algn="just">
              <a:buNone/>
            </a:pPr>
            <a:r>
              <a:rPr lang="ru-RU" sz="1800" dirty="0" smtClean="0">
                <a:latin typeface="PT Astra Serif" panose="020A0603040505020204" pitchFamily="18" charset="-52"/>
                <a:ea typeface="PT Astra Serif" panose="020A0603040505020204" pitchFamily="18" charset="-52"/>
              </a:rPr>
              <a:t>В системе «Электронный бюджет» </a:t>
            </a:r>
            <a:r>
              <a:rPr lang="ru-RU" sz="1800" dirty="0">
                <a:latin typeface="PT Astra Serif" panose="020A0603040505020204" pitchFamily="18" charset="-52"/>
                <a:ea typeface="PT Astra Serif" panose="020A0603040505020204" pitchFamily="18" charset="-52"/>
              </a:rPr>
              <a:t>а</a:t>
            </a:r>
            <a:r>
              <a:rPr lang="ru-RU" sz="1800" dirty="0" smtClean="0">
                <a:latin typeface="PT Astra Serif" panose="020A0603040505020204" pitchFamily="18" charset="-52"/>
                <a:ea typeface="PT Astra Serif" panose="020A0603040505020204" pitchFamily="18" charset="-52"/>
              </a:rPr>
              <a:t>втоматически формируется протокол вскрытия заявок, подписывается усиленной квалифицированной подписью Департамента</a:t>
            </a:r>
            <a:endParaRPr lang="ru-RU" sz="1800" dirty="0">
              <a:latin typeface="PT Astra Serif" panose="020A0603040505020204" pitchFamily="18" charset="-52"/>
              <a:ea typeface="PT Astra Serif" panose="020A0603040505020204" pitchFamily="18" charset="-52"/>
            </a:endParaRPr>
          </a:p>
        </p:txBody>
      </p:sp>
      <p:sp>
        <p:nvSpPr>
          <p:cNvPr id="17" name="Текст 16"/>
          <p:cNvSpPr>
            <a:spLocks noGrp="1"/>
          </p:cNvSpPr>
          <p:nvPr>
            <p:ph type="body" sz="quarter" idx="3"/>
          </p:nvPr>
        </p:nvSpPr>
        <p:spPr>
          <a:xfrm>
            <a:off x="4788024" y="1988840"/>
            <a:ext cx="4041775" cy="504056"/>
          </a:xfrm>
        </p:spPr>
        <p:txBody>
          <a:bodyPr>
            <a:normAutofit/>
          </a:bodyPr>
          <a:lstStyle/>
          <a:p>
            <a:pPr algn="ctr"/>
            <a:r>
              <a:rPr lang="ru-RU" sz="2000" i="1" dirty="0" smtClean="0">
                <a:latin typeface="PT Astra Serif" panose="020A0603040505020204" pitchFamily="18" charset="-52"/>
                <a:ea typeface="PT Astra Serif" panose="020A0603040505020204" pitchFamily="18" charset="-52"/>
              </a:rPr>
              <a:t>Срок рассмотрения</a:t>
            </a:r>
            <a:endParaRPr lang="ru-RU" sz="2000" i="1" dirty="0">
              <a:latin typeface="PT Astra Serif" panose="020A0603040505020204" pitchFamily="18" charset="-52"/>
              <a:ea typeface="PT Astra Serif" panose="020A0603040505020204" pitchFamily="18" charset="-52"/>
            </a:endParaRPr>
          </a:p>
        </p:txBody>
      </p:sp>
      <p:sp>
        <p:nvSpPr>
          <p:cNvPr id="18" name="Объект 17"/>
          <p:cNvSpPr>
            <a:spLocks noGrp="1"/>
          </p:cNvSpPr>
          <p:nvPr>
            <p:ph sz="quarter" idx="4"/>
          </p:nvPr>
        </p:nvSpPr>
        <p:spPr>
          <a:xfrm>
            <a:off x="4645025" y="2636912"/>
            <a:ext cx="4041775" cy="3489250"/>
          </a:xfrm>
        </p:spPr>
        <p:txBody>
          <a:bodyPr>
            <a:normAutofit/>
          </a:bodyPr>
          <a:lstStyle/>
          <a:p>
            <a:pPr marL="0" indent="0" algn="just">
              <a:buNone/>
            </a:pPr>
            <a:r>
              <a:rPr lang="ru-RU" sz="1800" dirty="0" smtClean="0">
                <a:solidFill>
                  <a:srgbClr val="FF0000"/>
                </a:solidFill>
                <a:latin typeface="PT Astra Serif" panose="020A0603040505020204" pitchFamily="18" charset="-52"/>
                <a:ea typeface="PT Astra Serif" panose="020A0603040505020204" pitchFamily="18" charset="-52"/>
              </a:rPr>
              <a:t>В течение 14 рабочих дней со дня открытия доступа Департаменту в системе «Электронный бюджет» к заявкам для их рассмотрения</a:t>
            </a:r>
            <a:endParaRPr lang="ru-RU" sz="1800" dirty="0">
              <a:solidFill>
                <a:srgbClr val="FF0000"/>
              </a:solidFill>
              <a:latin typeface="PT Astra Serif" panose="020A0603040505020204" pitchFamily="18" charset="-52"/>
              <a:ea typeface="PT Astra Serif" panose="020A0603040505020204" pitchFamily="18" charset="-52"/>
            </a:endParaRPr>
          </a:p>
          <a:p>
            <a:pPr>
              <a:buAutoNum type="arabicPeriod"/>
            </a:pPr>
            <a:endParaRPr lang="ru-RU" sz="1800" dirty="0">
              <a:solidFill>
                <a:srgbClr val="FF0000"/>
              </a:solidFill>
              <a:latin typeface="PT Astra Serif" panose="020A0603040505020204" pitchFamily="18" charset="-52"/>
              <a:ea typeface="PT Astra Serif" panose="020A0603040505020204" pitchFamily="18" charset="-52"/>
            </a:endParaRPr>
          </a:p>
          <a:p>
            <a:pPr marL="0" indent="0">
              <a:buNone/>
            </a:pPr>
            <a:endParaRPr lang="ru-RU" sz="1800" dirty="0" smtClean="0">
              <a:solidFill>
                <a:srgbClr val="FF0000"/>
              </a:solidFill>
              <a:latin typeface="PT Astra Serif" panose="020A0603040505020204" pitchFamily="18" charset="-52"/>
              <a:ea typeface="PT Astra Serif" panose="020A0603040505020204" pitchFamily="18" charset="-52"/>
            </a:endParaRPr>
          </a:p>
          <a:p>
            <a:pPr marL="0" indent="0">
              <a:buNone/>
            </a:pPr>
            <a:r>
              <a:rPr lang="ru-RU" sz="1800" dirty="0" smtClean="0">
                <a:solidFill>
                  <a:srgbClr val="FF0000"/>
                </a:solidFill>
                <a:latin typeface="PT Astra Serif" panose="020A0603040505020204" pitchFamily="18" charset="-52"/>
                <a:ea typeface="PT Astra Serif" panose="020A0603040505020204" pitchFamily="18" charset="-52"/>
              </a:rPr>
              <a:t>Не позднее </a:t>
            </a:r>
            <a:r>
              <a:rPr lang="ru-RU" sz="1800" dirty="0">
                <a:solidFill>
                  <a:srgbClr val="FF0000"/>
                </a:solidFill>
                <a:latin typeface="PT Astra Serif" panose="020A0603040505020204" pitchFamily="18" charset="-52"/>
                <a:ea typeface="PT Astra Serif" panose="020A0603040505020204" pitchFamily="18" charset="-52"/>
              </a:rPr>
              <a:t>1 дня, следующего за днем его подписания </a:t>
            </a:r>
          </a:p>
          <a:p>
            <a:pPr>
              <a:buAutoNum type="arabicPeriod"/>
            </a:pPr>
            <a:endParaRPr lang="ru-RU" sz="1800" dirty="0"/>
          </a:p>
        </p:txBody>
      </p:sp>
      <p:sp>
        <p:nvSpPr>
          <p:cNvPr id="6" name="Номер слайда 5"/>
          <p:cNvSpPr>
            <a:spLocks noGrp="1"/>
          </p:cNvSpPr>
          <p:nvPr>
            <p:ph type="sldNum" sz="quarter" idx="12"/>
          </p:nvPr>
        </p:nvSpPr>
        <p:spPr/>
        <p:txBody>
          <a:bodyPr/>
          <a:lstStyle/>
          <a:p>
            <a:fld id="{B19B0651-EE4F-4900-A07F-96A6BFA9D0F0}" type="slidenum">
              <a:rPr lang="ru-RU" smtClean="0"/>
              <a:t>16</a:t>
            </a:fld>
            <a:endParaRPr lang="ru-RU"/>
          </a:p>
        </p:txBody>
      </p:sp>
    </p:spTree>
    <p:extLst>
      <p:ext uri="{BB962C8B-B14F-4D97-AF65-F5344CB8AC3E}">
        <p14:creationId xmlns:p14="http://schemas.microsoft.com/office/powerpoint/2010/main" val="36106064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287448"/>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Результат рассмотрения заявок</a:t>
            </a:r>
            <a:endParaRPr lang="ru-RU" sz="2200" u="sng"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dirty="0" smtClean="0">
                <a:latin typeface="PT Astra Serif" panose="020A0603040505020204" pitchFamily="18" charset="-52"/>
                <a:ea typeface="PT Astra Serif" panose="020A0603040505020204" pitchFamily="18" charset="-52"/>
              </a:rPr>
              <a:t>(п.12, п.15 пост.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5" name="Текст 14"/>
          <p:cNvSpPr>
            <a:spLocks noGrp="1"/>
          </p:cNvSpPr>
          <p:nvPr>
            <p:ph type="body" idx="1"/>
          </p:nvPr>
        </p:nvSpPr>
        <p:spPr>
          <a:xfrm>
            <a:off x="457200" y="2060848"/>
            <a:ext cx="4040188" cy="432048"/>
          </a:xfrm>
        </p:spPr>
        <p:txBody>
          <a:bodyPr>
            <a:normAutofit/>
          </a:bodyPr>
          <a:lstStyle/>
          <a:p>
            <a:pPr algn="ctr"/>
            <a:r>
              <a:rPr lang="ru-RU" sz="2000" i="1" dirty="0" smtClean="0"/>
              <a:t>решение Департамента</a:t>
            </a:r>
            <a:endParaRPr lang="ru-RU" sz="2000" i="1" dirty="0"/>
          </a:p>
        </p:txBody>
      </p:sp>
      <p:sp>
        <p:nvSpPr>
          <p:cNvPr id="16" name="Объект 15"/>
          <p:cNvSpPr>
            <a:spLocks noGrp="1"/>
          </p:cNvSpPr>
          <p:nvPr>
            <p:ph sz="half" idx="2"/>
          </p:nvPr>
        </p:nvSpPr>
        <p:spPr>
          <a:xfrm>
            <a:off x="457200" y="2636912"/>
            <a:ext cx="4040188" cy="3489250"/>
          </a:xfrm>
        </p:spPr>
        <p:txBody>
          <a:bodyPr>
            <a:normAutofit/>
          </a:bodyPr>
          <a:lstStyle/>
          <a:p>
            <a:pPr algn="just">
              <a:buFont typeface="+mj-lt"/>
              <a:buAutoNum type="arabicPeriod"/>
            </a:pPr>
            <a:r>
              <a:rPr lang="ru-RU" sz="1800" dirty="0" smtClean="0">
                <a:latin typeface="PT Astra Serif" panose="020A0603040505020204" pitchFamily="18" charset="-52"/>
                <a:ea typeface="PT Astra Serif" panose="020A0603040505020204" pitchFamily="18" charset="-52"/>
              </a:rPr>
              <a:t>О соответствии заявки требованиям, установленным в объявлении о проведении отбора получателей субсидии</a:t>
            </a:r>
          </a:p>
          <a:p>
            <a:pPr algn="just">
              <a:buFont typeface="+mj-lt"/>
              <a:buAutoNum type="arabicPeriod"/>
            </a:pPr>
            <a:endParaRPr lang="ru-RU" sz="1800" dirty="0" smtClean="0">
              <a:latin typeface="PT Astra Serif" panose="020A0603040505020204" pitchFamily="18" charset="-52"/>
              <a:ea typeface="PT Astra Serif" panose="020A0603040505020204" pitchFamily="18" charset="-52"/>
            </a:endParaRPr>
          </a:p>
          <a:p>
            <a:pPr algn="just">
              <a:buFont typeface="+mj-lt"/>
              <a:buAutoNum type="arabicPeriod"/>
            </a:pPr>
            <a:r>
              <a:rPr lang="ru-RU" sz="1800" dirty="0" smtClean="0">
                <a:latin typeface="PT Astra Serif" panose="020A0603040505020204" pitchFamily="18" charset="-52"/>
                <a:ea typeface="PT Astra Serif" panose="020A0603040505020204" pitchFamily="18" charset="-52"/>
              </a:rPr>
              <a:t>Об отклонении заявки</a:t>
            </a:r>
            <a:endParaRPr lang="ru-RU" sz="1800" dirty="0">
              <a:latin typeface="PT Astra Serif" panose="020A0603040505020204" pitchFamily="18" charset="-52"/>
              <a:ea typeface="PT Astra Serif" panose="020A0603040505020204" pitchFamily="18" charset="-52"/>
            </a:endParaRPr>
          </a:p>
          <a:p>
            <a:pPr marL="0" indent="0" algn="just">
              <a:buNone/>
            </a:pPr>
            <a:r>
              <a:rPr lang="ru-RU" sz="1800" dirty="0"/>
              <a:t/>
            </a:r>
            <a:br>
              <a:rPr lang="ru-RU" sz="1800" dirty="0"/>
            </a:br>
            <a:endParaRPr lang="ru-RU" sz="1800" dirty="0"/>
          </a:p>
        </p:txBody>
      </p:sp>
      <p:sp>
        <p:nvSpPr>
          <p:cNvPr id="17" name="Текст 16"/>
          <p:cNvSpPr>
            <a:spLocks noGrp="1"/>
          </p:cNvSpPr>
          <p:nvPr>
            <p:ph type="body" sz="quarter" idx="3"/>
          </p:nvPr>
        </p:nvSpPr>
        <p:spPr>
          <a:xfrm>
            <a:off x="4788024" y="1988840"/>
            <a:ext cx="4041775" cy="504056"/>
          </a:xfrm>
        </p:spPr>
        <p:txBody>
          <a:bodyPr>
            <a:normAutofit/>
          </a:bodyPr>
          <a:lstStyle/>
          <a:p>
            <a:pPr algn="ctr"/>
            <a:r>
              <a:rPr lang="ru-RU" sz="2000" i="1" dirty="0" smtClean="0"/>
              <a:t>сроки</a:t>
            </a:r>
            <a:endParaRPr lang="ru-RU" sz="2000" i="1" dirty="0"/>
          </a:p>
        </p:txBody>
      </p:sp>
      <p:sp>
        <p:nvSpPr>
          <p:cNvPr id="18" name="Объект 17"/>
          <p:cNvSpPr>
            <a:spLocks noGrp="1"/>
          </p:cNvSpPr>
          <p:nvPr>
            <p:ph sz="quarter" idx="4"/>
          </p:nvPr>
        </p:nvSpPr>
        <p:spPr>
          <a:xfrm>
            <a:off x="4645025" y="2636912"/>
            <a:ext cx="4041775" cy="3489250"/>
          </a:xfrm>
        </p:spPr>
        <p:txBody>
          <a:bodyPr>
            <a:normAutofit/>
          </a:bodyPr>
          <a:lstStyle/>
          <a:p>
            <a:pPr marL="0" indent="0" algn="just">
              <a:buNone/>
            </a:pPr>
            <a:endParaRPr lang="ru-RU" sz="1700" dirty="0" smtClean="0">
              <a:solidFill>
                <a:srgbClr val="FF0000"/>
              </a:solidFill>
            </a:endParaRPr>
          </a:p>
          <a:p>
            <a:pPr marL="0" indent="0" algn="just">
              <a:buNone/>
            </a:pPr>
            <a:r>
              <a:rPr lang="ru-RU" sz="1700" dirty="0" smtClean="0">
                <a:solidFill>
                  <a:srgbClr val="FF0000"/>
                </a:solidFill>
                <a:latin typeface="PT Astra Serif" panose="020A0603040505020204" pitchFamily="18" charset="-52"/>
                <a:ea typeface="PT Astra Serif" panose="020A0603040505020204" pitchFamily="18" charset="-52"/>
              </a:rPr>
              <a:t>Протокол рассмотрения заявок формируется автоматически на основании результатов рассмотрения заявок и подписывается усиленной квалифицированной подписью Департамента в системе «Электронный бюджет» не позднее рабочего дня, следующего за днем его подписания</a:t>
            </a:r>
            <a:r>
              <a:rPr lang="ru-RU" sz="1700" dirty="0">
                <a:solidFill>
                  <a:srgbClr val="FF0000"/>
                </a:solidFill>
                <a:latin typeface="PT Astra Serif" panose="020A0603040505020204" pitchFamily="18" charset="-52"/>
                <a:ea typeface="PT Astra Serif" panose="020A0603040505020204" pitchFamily="18" charset="-52"/>
              </a:rPr>
              <a:t/>
            </a:r>
            <a:br>
              <a:rPr lang="ru-RU" sz="1700" dirty="0">
                <a:solidFill>
                  <a:srgbClr val="FF0000"/>
                </a:solidFill>
                <a:latin typeface="PT Astra Serif" panose="020A0603040505020204" pitchFamily="18" charset="-52"/>
                <a:ea typeface="PT Astra Serif" panose="020A0603040505020204" pitchFamily="18" charset="-52"/>
              </a:rPr>
            </a:br>
            <a:endParaRPr lang="ru-RU" sz="1700" dirty="0">
              <a:solidFill>
                <a:srgbClr val="FF0000"/>
              </a:solidFill>
              <a:latin typeface="PT Astra Serif" panose="020A0603040505020204" pitchFamily="18" charset="-52"/>
              <a:ea typeface="PT Astra Serif" panose="020A0603040505020204" pitchFamily="18" charset="-52"/>
            </a:endParaRPr>
          </a:p>
          <a:p>
            <a:pPr marL="0" indent="0">
              <a:buNone/>
            </a:pPr>
            <a:endParaRPr lang="ru-RU" sz="1700" dirty="0">
              <a:latin typeface="PT Astra Serif" panose="020A0603040505020204" pitchFamily="18" charset="-52"/>
              <a:ea typeface="PT Astra Serif" panose="020A0603040505020204" pitchFamily="18" charset="-52"/>
            </a:endParaRPr>
          </a:p>
          <a:p>
            <a:pPr marL="0" indent="0">
              <a:buNone/>
            </a:pPr>
            <a:endParaRPr lang="ru-RU" sz="1700" dirty="0" smtClean="0">
              <a:solidFill>
                <a:srgbClr val="FF0000"/>
              </a:solidFill>
              <a:latin typeface="PT Astra Serif" panose="020A0603040505020204" pitchFamily="18" charset="-52"/>
              <a:ea typeface="PT Astra Serif" panose="020A0603040505020204" pitchFamily="18" charset="-52"/>
            </a:endParaRPr>
          </a:p>
          <a:p>
            <a:pPr marL="0" indent="0">
              <a:buNone/>
            </a:pPr>
            <a:endParaRPr lang="ru-RU" sz="1800" dirty="0"/>
          </a:p>
        </p:txBody>
      </p:sp>
      <p:sp>
        <p:nvSpPr>
          <p:cNvPr id="6" name="Номер слайда 5"/>
          <p:cNvSpPr>
            <a:spLocks noGrp="1"/>
          </p:cNvSpPr>
          <p:nvPr>
            <p:ph type="sldNum" sz="quarter" idx="12"/>
          </p:nvPr>
        </p:nvSpPr>
        <p:spPr/>
        <p:txBody>
          <a:bodyPr/>
          <a:lstStyle/>
          <a:p>
            <a:fld id="{B19B0651-EE4F-4900-A07F-96A6BFA9D0F0}" type="slidenum">
              <a:rPr lang="ru-RU" smtClean="0"/>
              <a:t>17</a:t>
            </a:fld>
            <a:endParaRPr lang="ru-RU"/>
          </a:p>
        </p:txBody>
      </p:sp>
    </p:spTree>
    <p:extLst>
      <p:ext uri="{BB962C8B-B14F-4D97-AF65-F5344CB8AC3E}">
        <p14:creationId xmlns:p14="http://schemas.microsoft.com/office/powerpoint/2010/main" val="8320592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268760"/>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Основания для отклонения заявки </a:t>
            </a:r>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п.14 пост.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3" name="Объект 12"/>
          <p:cNvSpPr>
            <a:spLocks noGrp="1"/>
          </p:cNvSpPr>
          <p:nvPr>
            <p:ph idx="1"/>
          </p:nvPr>
        </p:nvSpPr>
        <p:spPr>
          <a:xfrm>
            <a:off x="457200" y="1916832"/>
            <a:ext cx="8229600" cy="4209331"/>
          </a:xfrm>
        </p:spPr>
        <p:txBody>
          <a:bodyPr>
            <a:normAutofit fontScale="92500" lnSpcReduction="10000"/>
          </a:bodyPr>
          <a:lstStyle/>
          <a:p>
            <a:pPr algn="just">
              <a:buFont typeface="+mj-lt"/>
              <a:buAutoNum type="arabicPeriod"/>
            </a:pPr>
            <a:r>
              <a:rPr lang="ru-RU" sz="1800" dirty="0">
                <a:latin typeface="PT Astra Serif" panose="020A0603040505020204" pitchFamily="18" charset="-52"/>
                <a:ea typeface="PT Astra Serif" panose="020A0603040505020204" pitchFamily="18" charset="-52"/>
              </a:rPr>
              <a:t>несоответствие участника отбора требованиям, указанным в пункте </a:t>
            </a:r>
            <a:r>
              <a:rPr lang="ru-RU" sz="1800" dirty="0" smtClean="0">
                <a:latin typeface="PT Astra Serif" panose="020A0603040505020204" pitchFamily="18" charset="-52"/>
                <a:ea typeface="PT Astra Serif" panose="020A0603040505020204" pitchFamily="18" charset="-52"/>
              </a:rPr>
              <a:t>9 Порядка;</a:t>
            </a:r>
            <a:endParaRPr lang="en-US" sz="1800" dirty="0" smtClean="0">
              <a:latin typeface="PT Astra Serif" panose="020A0603040505020204" pitchFamily="18" charset="-52"/>
              <a:ea typeface="PT Astra Serif" panose="020A0603040505020204" pitchFamily="18" charset="-52"/>
            </a:endParaRPr>
          </a:p>
          <a:p>
            <a:pPr algn="just">
              <a:buFont typeface="+mj-lt"/>
              <a:buAutoNum type="arabicPeriod"/>
            </a:pPr>
            <a:endParaRPr lang="ru-RU" sz="1800" dirty="0" smtClean="0">
              <a:latin typeface="PT Astra Serif" panose="020A0603040505020204" pitchFamily="18" charset="-52"/>
              <a:ea typeface="PT Astra Serif" panose="020A0603040505020204" pitchFamily="18" charset="-52"/>
            </a:endParaRPr>
          </a:p>
          <a:p>
            <a:pPr>
              <a:buFont typeface="+mj-lt"/>
              <a:buAutoNum type="arabicPeriod"/>
            </a:pPr>
            <a:r>
              <a:rPr lang="ru-RU" sz="1800" dirty="0">
                <a:latin typeface="PT Astra Serif" panose="020A0603040505020204" pitchFamily="18" charset="-52"/>
                <a:ea typeface="PT Astra Serif" panose="020A0603040505020204" pitchFamily="18" charset="-52"/>
              </a:rPr>
              <a:t>н</a:t>
            </a:r>
            <a:r>
              <a:rPr lang="ru-RU" sz="1800" dirty="0" smtClean="0">
                <a:latin typeface="PT Astra Serif" panose="020A0603040505020204" pitchFamily="18" charset="-52"/>
                <a:ea typeface="PT Astra Serif" panose="020A0603040505020204" pitchFamily="18" charset="-52"/>
              </a:rPr>
              <a:t>епредставление (представление не в полном объеме) документов, указанных в объявлении о проведении отбора, предусмотренных Порядком</a:t>
            </a:r>
            <a:r>
              <a:rPr lang="en-US" sz="1800" dirty="0" smtClean="0">
                <a:latin typeface="PT Astra Serif" panose="020A0603040505020204" pitchFamily="18" charset="-52"/>
                <a:ea typeface="PT Astra Serif" panose="020A0603040505020204" pitchFamily="18" charset="-52"/>
              </a:rPr>
              <a:t>;</a:t>
            </a:r>
            <a:r>
              <a:rPr lang="ru-RU" sz="1800" dirty="0">
                <a:latin typeface="PT Astra Serif" panose="020A0603040505020204" pitchFamily="18" charset="-52"/>
                <a:ea typeface="PT Astra Serif" panose="020A0603040505020204" pitchFamily="18" charset="-52"/>
              </a:rPr>
              <a:t/>
            </a:r>
            <a:br>
              <a:rPr lang="ru-RU" sz="1800" dirty="0">
                <a:latin typeface="PT Astra Serif" panose="020A0603040505020204" pitchFamily="18" charset="-52"/>
                <a:ea typeface="PT Astra Serif" panose="020A0603040505020204" pitchFamily="18" charset="-52"/>
              </a:rPr>
            </a:br>
            <a:endParaRPr lang="ru-RU" sz="1800" dirty="0">
              <a:latin typeface="PT Astra Serif" panose="020A0603040505020204" pitchFamily="18" charset="-52"/>
              <a:ea typeface="PT Astra Serif" panose="020A0603040505020204" pitchFamily="18" charset="-52"/>
            </a:endParaRPr>
          </a:p>
          <a:p>
            <a:pPr algn="just">
              <a:buFont typeface="+mj-lt"/>
              <a:buAutoNum type="arabicPeriod"/>
            </a:pPr>
            <a:r>
              <a:rPr lang="ru-RU" sz="1800" dirty="0" smtClean="0">
                <a:latin typeface="PT Astra Serif" panose="020A0603040505020204" pitchFamily="18" charset="-52"/>
                <a:ea typeface="PT Astra Serif" panose="020A0603040505020204" pitchFamily="18" charset="-52"/>
              </a:rPr>
              <a:t>несоответствие </a:t>
            </a:r>
            <a:r>
              <a:rPr lang="ru-RU" sz="1800" dirty="0">
                <a:latin typeface="PT Astra Serif" panose="020A0603040505020204" pitchFamily="18" charset="-52"/>
                <a:ea typeface="PT Astra Serif" panose="020A0603040505020204" pitchFamily="18" charset="-52"/>
              </a:rPr>
              <a:t>представленных участником отбора </a:t>
            </a:r>
            <a:r>
              <a:rPr lang="ru-RU" sz="1800" dirty="0" smtClean="0">
                <a:latin typeface="PT Astra Serif" panose="020A0603040505020204" pitchFamily="18" charset="-52"/>
                <a:ea typeface="PT Astra Serif" panose="020A0603040505020204" pitchFamily="18" charset="-52"/>
              </a:rPr>
              <a:t>заявок и (или) документов требованиям, </a:t>
            </a:r>
            <a:r>
              <a:rPr lang="ru-RU" sz="1800" dirty="0">
                <a:latin typeface="PT Astra Serif" panose="020A0603040505020204" pitchFamily="18" charset="-52"/>
                <a:ea typeface="PT Astra Serif" panose="020A0603040505020204" pitchFamily="18" charset="-52"/>
              </a:rPr>
              <a:t>установленным в объявлении о проведении </a:t>
            </a:r>
            <a:r>
              <a:rPr lang="ru-RU" sz="1800" dirty="0" smtClean="0">
                <a:latin typeface="PT Astra Serif" panose="020A0603040505020204" pitchFamily="18" charset="-52"/>
                <a:ea typeface="PT Astra Serif" panose="020A0603040505020204" pitchFamily="18" charset="-52"/>
              </a:rPr>
              <a:t>отбора, </a:t>
            </a:r>
            <a:r>
              <a:rPr lang="ru-RU" sz="1800" dirty="0">
                <a:latin typeface="PT Astra Serif" panose="020A0603040505020204" pitchFamily="18" charset="-52"/>
                <a:ea typeface="PT Astra Serif" panose="020A0603040505020204" pitchFamily="18" charset="-52"/>
              </a:rPr>
              <a:t>предусмотренных Порядком;</a:t>
            </a:r>
            <a:endParaRPr lang="ru-RU" sz="1800" dirty="0" smtClean="0">
              <a:latin typeface="PT Astra Serif" panose="020A0603040505020204" pitchFamily="18" charset="-52"/>
              <a:ea typeface="PT Astra Serif" panose="020A0603040505020204" pitchFamily="18" charset="-52"/>
            </a:endParaRPr>
          </a:p>
          <a:p>
            <a:pPr algn="just">
              <a:buFont typeface="+mj-lt"/>
              <a:buAutoNum type="arabicPeriod"/>
            </a:pPr>
            <a:endParaRPr lang="ru-RU" sz="1800" dirty="0">
              <a:latin typeface="PT Astra Serif" panose="020A0603040505020204" pitchFamily="18" charset="-52"/>
              <a:ea typeface="PT Astra Serif" panose="020A0603040505020204" pitchFamily="18" charset="-52"/>
            </a:endParaRPr>
          </a:p>
          <a:p>
            <a:pPr algn="just">
              <a:buFont typeface="+mj-lt"/>
              <a:buAutoNum type="arabicPeriod"/>
            </a:pPr>
            <a:r>
              <a:rPr lang="ru-RU" sz="1800" dirty="0" smtClean="0">
                <a:latin typeface="PT Astra Serif" panose="020A0603040505020204" pitchFamily="18" charset="-52"/>
                <a:ea typeface="PT Astra Serif" panose="020A0603040505020204" pitchFamily="18" charset="-52"/>
              </a:rPr>
              <a:t>недостоверность информации</a:t>
            </a:r>
            <a:r>
              <a:rPr lang="ru-RU" sz="1800" dirty="0">
                <a:latin typeface="PT Astra Serif" panose="020A0603040505020204" pitchFamily="18" charset="-52"/>
                <a:ea typeface="PT Astra Serif" panose="020A0603040505020204" pitchFamily="18" charset="-52"/>
              </a:rPr>
              <a:t>, </a:t>
            </a:r>
            <a:r>
              <a:rPr lang="ru-RU" sz="1800" dirty="0" smtClean="0">
                <a:latin typeface="PT Astra Serif" panose="020A0603040505020204" pitchFamily="18" charset="-52"/>
                <a:ea typeface="PT Astra Serif" panose="020A0603040505020204" pitchFamily="18" charset="-52"/>
              </a:rPr>
              <a:t>содержащейся в документах, представленных участником отбора в целях подтверждения соответствия установленным Порядком требованиям;</a:t>
            </a:r>
          </a:p>
          <a:p>
            <a:pPr algn="just">
              <a:buFont typeface="+mj-lt"/>
              <a:buAutoNum type="arabicPeriod"/>
            </a:pPr>
            <a:endParaRPr lang="ru-RU" sz="1800" dirty="0">
              <a:latin typeface="PT Astra Serif" panose="020A0603040505020204" pitchFamily="18" charset="-52"/>
              <a:ea typeface="PT Astra Serif" panose="020A0603040505020204" pitchFamily="18" charset="-52"/>
            </a:endParaRPr>
          </a:p>
          <a:p>
            <a:pPr algn="just">
              <a:buFont typeface="+mj-lt"/>
              <a:buAutoNum type="arabicPeriod"/>
            </a:pPr>
            <a:r>
              <a:rPr lang="ru-RU" sz="1800" dirty="0" smtClean="0">
                <a:latin typeface="PT Astra Serif" panose="020A0603040505020204" pitchFamily="18" charset="-52"/>
                <a:ea typeface="PT Astra Serif" panose="020A0603040505020204" pitchFamily="18" charset="-52"/>
              </a:rPr>
              <a:t>подача </a:t>
            </a:r>
            <a:r>
              <a:rPr lang="ru-RU" sz="1800" dirty="0">
                <a:latin typeface="PT Astra Serif" panose="020A0603040505020204" pitchFamily="18" charset="-52"/>
                <a:ea typeface="PT Astra Serif" panose="020A0603040505020204" pitchFamily="18" charset="-52"/>
              </a:rPr>
              <a:t>участником отбора заявки после даты и (или) времени, определенных для подачи </a:t>
            </a:r>
            <a:r>
              <a:rPr lang="ru-RU" sz="1800" dirty="0" smtClean="0">
                <a:latin typeface="PT Astra Serif" panose="020A0603040505020204" pitchFamily="18" charset="-52"/>
                <a:ea typeface="PT Astra Serif" panose="020A0603040505020204" pitchFamily="18" charset="-52"/>
              </a:rPr>
              <a:t>заявок в объявлении об отборе.</a:t>
            </a:r>
            <a:endParaRPr lang="ru-RU" sz="1800" dirty="0">
              <a:latin typeface="PT Astra Serif" panose="020A0603040505020204" pitchFamily="18" charset="-52"/>
              <a:ea typeface="PT Astra Serif" panose="020A0603040505020204" pitchFamily="18" charset="-52"/>
            </a:endParaRPr>
          </a:p>
          <a:p>
            <a:endParaRPr lang="ru-RU" sz="1800" dirty="0"/>
          </a:p>
        </p:txBody>
      </p:sp>
      <p:sp>
        <p:nvSpPr>
          <p:cNvPr id="6" name="Номер слайда 5"/>
          <p:cNvSpPr>
            <a:spLocks noGrp="1"/>
          </p:cNvSpPr>
          <p:nvPr>
            <p:ph type="sldNum" sz="quarter" idx="12"/>
          </p:nvPr>
        </p:nvSpPr>
        <p:spPr/>
        <p:txBody>
          <a:bodyPr/>
          <a:lstStyle/>
          <a:p>
            <a:fld id="{B19B0651-EE4F-4900-A07F-96A6BFA9D0F0}" type="slidenum">
              <a:rPr lang="ru-RU" smtClean="0"/>
              <a:t>18</a:t>
            </a:fld>
            <a:endParaRPr lang="ru-RU"/>
          </a:p>
        </p:txBody>
      </p:sp>
    </p:spTree>
    <p:extLst>
      <p:ext uri="{BB962C8B-B14F-4D97-AF65-F5344CB8AC3E}">
        <p14:creationId xmlns:p14="http://schemas.microsoft.com/office/powerpoint/2010/main" val="23221391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332656"/>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908720"/>
            <a:ext cx="6779096" cy="9001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5" name="Прямоугольник 4"/>
          <p:cNvSpPr/>
          <p:nvPr/>
        </p:nvSpPr>
        <p:spPr>
          <a:xfrm>
            <a:off x="1113032" y="2465862"/>
            <a:ext cx="7429752" cy="2246769"/>
          </a:xfrm>
          <a:prstGeom prst="rect">
            <a:avLst/>
          </a:prstGeom>
        </p:spPr>
        <p:txBody>
          <a:bodyPr wrap="square">
            <a:spAutoFit/>
          </a:bodyPr>
          <a:lstStyle/>
          <a:p>
            <a:pPr algn="ctr">
              <a:spcBef>
                <a:spcPct val="20000"/>
              </a:spcBef>
            </a:pPr>
            <a:r>
              <a:rPr lang="ru-RU" sz="25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 </a:t>
            </a:r>
            <a:r>
              <a:rPr lang="ru-RU" sz="3200" u="sng"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Условия и порядок предоставления субсидий</a:t>
            </a:r>
            <a:endParaRPr lang="ru-RU" sz="3200" u="sng"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endParaRPr>
          </a:p>
          <a:p>
            <a:pPr algn="ctr">
              <a:spcBef>
                <a:spcPct val="0"/>
              </a:spcBef>
            </a:pPr>
            <a:endParaRPr lang="ru-RU" sz="2000"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endParaRPr>
          </a:p>
          <a:p>
            <a:pPr marL="285750" indent="-285750">
              <a:buFontTx/>
              <a:buChar char="-"/>
            </a:pPr>
            <a:endParaRPr lang="ru-RU" sz="1400" dirty="0"/>
          </a:p>
          <a:p>
            <a:pPr marL="17145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a:p>
            <a:pPr marL="171450" indent="-171450" algn="just">
              <a:buFont typeface="Wingdings" panose="05000000000000000000" pitchFamily="2" charset="2"/>
              <a:buChar char="Ø"/>
            </a:pPr>
            <a:endParaRPr lang="ru-RU" sz="1400" dirty="0" smtClean="0">
              <a:latin typeface="PT Astra Serif" panose="020A0603040505020204" pitchFamily="18" charset="-52"/>
              <a:ea typeface="PT Astra Serif" panose="020A0603040505020204" pitchFamily="18" charset="-52"/>
            </a:endParaRPr>
          </a:p>
          <a:p>
            <a:pPr marL="171450" lvl="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p:txBody>
      </p:sp>
      <p:sp>
        <p:nvSpPr>
          <p:cNvPr id="6" name="Номер слайда 5"/>
          <p:cNvSpPr>
            <a:spLocks noGrp="1"/>
          </p:cNvSpPr>
          <p:nvPr>
            <p:ph type="sldNum" sz="quarter" idx="12"/>
          </p:nvPr>
        </p:nvSpPr>
        <p:spPr/>
        <p:txBody>
          <a:bodyPr/>
          <a:lstStyle/>
          <a:p>
            <a:fld id="{B19B0651-EE4F-4900-A07F-96A6BFA9D0F0}" type="slidenum">
              <a:rPr lang="ru-RU" smtClean="0"/>
              <a:t>19</a:t>
            </a:fld>
            <a:endParaRPr lang="ru-RU"/>
          </a:p>
        </p:txBody>
      </p:sp>
    </p:spTree>
    <p:extLst>
      <p:ext uri="{BB962C8B-B14F-4D97-AF65-F5344CB8AC3E}">
        <p14:creationId xmlns:p14="http://schemas.microsoft.com/office/powerpoint/2010/main" val="3635588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123728" y="404664"/>
            <a:ext cx="5542384" cy="433263"/>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dirty="0" smtClean="0">
                <a:latin typeface="PT Astra Serif" panose="020A0603040505020204" pitchFamily="18" charset="-52"/>
                <a:ea typeface="PT Astra Serif" panose="020A0603040505020204" pitchFamily="18" charset="-52"/>
              </a:rPr>
              <a:t>Администрация Томской области </a:t>
            </a:r>
            <a:br>
              <a:rPr lang="ru-RU" sz="1600" dirty="0" smtClean="0">
                <a:latin typeface="PT Astra Serif" panose="020A0603040505020204" pitchFamily="18" charset="-52"/>
                <a:ea typeface="PT Astra Serif" panose="020A0603040505020204" pitchFamily="18" charset="-52"/>
              </a:rPr>
            </a:br>
            <a:r>
              <a:rPr lang="ru-RU" sz="16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600" dirty="0">
              <a:latin typeface="PT Astra Serif" panose="020A0603040505020204" pitchFamily="18" charset="-52"/>
              <a:ea typeface="PT Astra Serif" panose="020A0603040505020204" pitchFamily="18" charset="-52"/>
            </a:endParaRPr>
          </a:p>
        </p:txBody>
      </p:sp>
      <p:sp>
        <p:nvSpPr>
          <p:cNvPr id="6" name="Прямоугольник 5"/>
          <p:cNvSpPr/>
          <p:nvPr/>
        </p:nvSpPr>
        <p:spPr>
          <a:xfrm>
            <a:off x="1907704" y="1013055"/>
            <a:ext cx="6480720" cy="40011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r>
              <a:rPr lang="ru-RU" sz="2000" dirty="0" smtClean="0">
                <a:latin typeface="PT Astra Serif" panose="020A0603040505020204" pitchFamily="18" charset="-52"/>
                <a:ea typeface="PT Astra Serif" panose="020A0603040505020204" pitchFamily="18" charset="-52"/>
              </a:rPr>
              <a:t>Правовые основы установления льготного тарифа</a:t>
            </a:r>
            <a:endParaRPr lang="ru-RU" sz="2000" dirty="0"/>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7" name="Прямоугольник 6"/>
          <p:cNvSpPr/>
          <p:nvPr/>
        </p:nvSpPr>
        <p:spPr>
          <a:xfrm>
            <a:off x="233616" y="1643474"/>
            <a:ext cx="8474662" cy="7700570"/>
          </a:xfrm>
          <a:prstGeom prst="rect">
            <a:avLst/>
          </a:prstGeom>
        </p:spPr>
        <p:txBody>
          <a:bodyPr wrap="square">
            <a:spAutoFit/>
          </a:bodyPr>
          <a:lstStyle/>
          <a:p>
            <a:pPr marL="342900" lvl="0" indent="-342900" algn="just">
              <a:lnSpc>
                <a:spcPct val="120000"/>
              </a:lnSpc>
              <a:buFont typeface="+mj-lt"/>
              <a:buAutoNum type="arabicPeriod"/>
            </a:pPr>
            <a:r>
              <a:rPr lang="ru-RU" sz="1400" b="1" dirty="0" smtClean="0">
                <a:latin typeface="PT Astra Serif" panose="020A0603040505020204" pitchFamily="18" charset="-52"/>
                <a:ea typeface="PT Astra Serif" panose="020A0603040505020204" pitchFamily="18" charset="-52"/>
                <a:cs typeface="+mj-cs"/>
              </a:rPr>
              <a:t>Федеральный </a:t>
            </a:r>
            <a:r>
              <a:rPr lang="ru-RU" sz="1400" b="1" dirty="0">
                <a:latin typeface="PT Astra Serif" panose="020A0603040505020204" pitchFamily="18" charset="-52"/>
                <a:ea typeface="PT Astra Serif" panose="020A0603040505020204" pitchFamily="18" charset="-52"/>
                <a:cs typeface="+mj-cs"/>
              </a:rPr>
              <a:t>закон от </a:t>
            </a:r>
            <a:r>
              <a:rPr lang="ru-RU" sz="1400" b="1" dirty="0" smtClean="0">
                <a:latin typeface="PT Astra Serif" panose="020A0603040505020204" pitchFamily="18" charset="-52"/>
                <a:ea typeface="PT Astra Serif" panose="020A0603040505020204" pitchFamily="18" charset="-52"/>
                <a:cs typeface="+mj-cs"/>
              </a:rPr>
              <a:t>07.12.2011 </a:t>
            </a:r>
            <a:r>
              <a:rPr lang="ru-RU" sz="1400" b="1" dirty="0">
                <a:latin typeface="PT Astra Serif" panose="020A0603040505020204" pitchFamily="18" charset="-52"/>
                <a:ea typeface="PT Astra Serif" panose="020A0603040505020204" pitchFamily="18" charset="-52"/>
                <a:cs typeface="+mj-cs"/>
              </a:rPr>
              <a:t>№ 416-ФЗ </a:t>
            </a:r>
            <a:r>
              <a:rPr lang="ru-RU" sz="1300" dirty="0">
                <a:latin typeface="PT Astra Serif" panose="020A0603040505020204" pitchFamily="18" charset="-52"/>
                <a:ea typeface="PT Astra Serif" panose="020A0603040505020204" pitchFamily="18" charset="-52"/>
                <a:cs typeface="+mj-cs"/>
              </a:rPr>
              <a:t>«О водоснабжении и водоотведении</a:t>
            </a:r>
            <a:r>
              <a:rPr lang="ru-RU" sz="1300" dirty="0" smtClean="0">
                <a:latin typeface="PT Astra Serif" panose="020A0603040505020204" pitchFamily="18" charset="-52"/>
                <a:ea typeface="PT Astra Serif" panose="020A0603040505020204" pitchFamily="18" charset="-52"/>
                <a:cs typeface="+mj-cs"/>
              </a:rPr>
              <a:t>»</a:t>
            </a:r>
          </a:p>
          <a:p>
            <a:pPr marL="342900" lvl="0" indent="-342900" algn="just">
              <a:lnSpc>
                <a:spcPct val="120000"/>
              </a:lnSpc>
              <a:buFont typeface="+mj-lt"/>
              <a:buAutoNum type="arabicPeriod"/>
            </a:pPr>
            <a:r>
              <a:rPr lang="ru-RU" sz="1400" b="1" dirty="0" smtClean="0">
                <a:latin typeface="PT Astra Serif" panose="020A0603040505020204" pitchFamily="18" charset="-52"/>
                <a:ea typeface="PT Astra Serif" panose="020A0603040505020204" pitchFamily="18" charset="-52"/>
                <a:cs typeface="+mj-cs"/>
              </a:rPr>
              <a:t>Федеральный закон от 27.07.2010 № 190-ФЗ </a:t>
            </a:r>
            <a:r>
              <a:rPr lang="ru-RU" sz="1300" dirty="0" smtClean="0">
                <a:latin typeface="PT Astra Serif" panose="020A0603040505020204" pitchFamily="18" charset="-52"/>
                <a:ea typeface="PT Astra Serif" panose="020A0603040505020204" pitchFamily="18" charset="-52"/>
                <a:cs typeface="+mj-cs"/>
              </a:rPr>
              <a:t>«О теплоснабжении»</a:t>
            </a:r>
          </a:p>
          <a:p>
            <a:pPr marL="342900" lvl="0" indent="-342900" algn="just">
              <a:lnSpc>
                <a:spcPct val="120000"/>
              </a:lnSpc>
              <a:buFont typeface="+mj-lt"/>
              <a:buAutoNum type="arabicPeriod"/>
            </a:pPr>
            <a:r>
              <a:rPr lang="ru-RU" sz="1400" b="1" dirty="0" smtClean="0">
                <a:latin typeface="PT Astra Serif" panose="020A0603040505020204" pitchFamily="18" charset="-52"/>
                <a:ea typeface="PT Astra Serif" panose="020A0603040505020204" pitchFamily="18" charset="-52"/>
                <a:cs typeface="+mj-cs"/>
              </a:rPr>
              <a:t>Постановление Правительства Российской Федерации от 25.10.2023 № 1782 </a:t>
            </a:r>
            <a:r>
              <a:rPr lang="ru-RU" sz="1300" dirty="0" smtClean="0">
                <a:latin typeface="PT Astra Serif" panose="020A0603040505020204" pitchFamily="18" charset="-52"/>
                <a:ea typeface="PT Astra Serif" panose="020A0603040505020204" pitchFamily="18" charset="-52"/>
                <a:cs typeface="+mj-cs"/>
              </a:rPr>
              <a:t>«Об утверждении общих требований к нормативным правовым актам, муниципальным правовым актам, регулирующим предоставление из бюджетов субъектов Российской Федерации, местных бюджетов субсидий, в том числе грантов в форме субсидий, юридическим лицам, индивидуальным предпринимателям, а также физическим лицам – производителям товаров, работ, услуг и проведение отборов получателей указанных субсидий, в том числе грантов в форме субсидий»</a:t>
            </a:r>
          </a:p>
          <a:p>
            <a:pPr marL="342900" lvl="0" indent="-342900" algn="just">
              <a:lnSpc>
                <a:spcPct val="120000"/>
              </a:lnSpc>
              <a:buFont typeface="+mj-lt"/>
              <a:buAutoNum type="arabicPeriod"/>
            </a:pPr>
            <a:r>
              <a:rPr lang="ru-RU" sz="1400" b="1" dirty="0">
                <a:latin typeface="PT Astra Serif" panose="020A0603040505020204" pitchFamily="18" charset="-52"/>
                <a:ea typeface="PT Astra Serif" panose="020A0603040505020204" pitchFamily="18" charset="-52"/>
              </a:rPr>
              <a:t>Закон Томской области от 08.12.2017 № 140-ОЗ </a:t>
            </a:r>
            <a:r>
              <a:rPr lang="ru-RU" sz="1300" dirty="0">
                <a:latin typeface="PT Astra Serif" panose="020A0603040505020204" pitchFamily="18" charset="-52"/>
                <a:ea typeface="PT Astra Serif" panose="020A0603040505020204" pitchFamily="18" charset="-52"/>
              </a:rPr>
              <a:t>«О льготных тарифах в сферах теплоснабжения, водоснабжения и водоотведения на территории Томской области</a:t>
            </a:r>
            <a:r>
              <a:rPr lang="ru-RU" sz="1300" dirty="0" smtClean="0">
                <a:latin typeface="PT Astra Serif" panose="020A0603040505020204" pitchFamily="18" charset="-52"/>
                <a:ea typeface="PT Astra Serif" panose="020A0603040505020204" pitchFamily="18" charset="-52"/>
              </a:rPr>
              <a:t>»</a:t>
            </a:r>
            <a:endParaRPr lang="ru-RU" sz="1300" dirty="0">
              <a:latin typeface="PT Astra Serif" panose="020A0603040505020204" pitchFamily="18" charset="-52"/>
              <a:ea typeface="PT Astra Serif" panose="020A0603040505020204" pitchFamily="18" charset="-52"/>
            </a:endParaRPr>
          </a:p>
          <a:p>
            <a:pPr marL="342900" lvl="0" indent="-342900" algn="just">
              <a:lnSpc>
                <a:spcPct val="120000"/>
              </a:lnSpc>
              <a:buFont typeface="+mj-lt"/>
              <a:buAutoNum type="arabicPeriod"/>
            </a:pPr>
            <a:r>
              <a:rPr lang="ru-RU" sz="1400" b="1" dirty="0" smtClean="0">
                <a:latin typeface="PT Astra Serif" panose="020A0603040505020204" pitchFamily="18" charset="-52"/>
                <a:ea typeface="PT Astra Serif" panose="020A0603040505020204" pitchFamily="18" charset="-52"/>
              </a:rPr>
              <a:t>Постановление </a:t>
            </a:r>
            <a:r>
              <a:rPr lang="ru-RU" sz="1400" b="1" dirty="0">
                <a:latin typeface="PT Astra Serif" panose="020A0603040505020204" pitchFamily="18" charset="-52"/>
                <a:ea typeface="PT Astra Serif" panose="020A0603040505020204" pitchFamily="18" charset="-52"/>
              </a:rPr>
              <a:t>Администрации Томской области от 30.04.2020 № 205а </a:t>
            </a:r>
            <a:r>
              <a:rPr lang="ru-RU" sz="1300" dirty="0">
                <a:latin typeface="PT Astra Serif" panose="020A0603040505020204" pitchFamily="18" charset="-52"/>
                <a:ea typeface="PT Astra Serif" panose="020A0603040505020204" pitchFamily="18" charset="-52"/>
              </a:rPr>
              <a:t>«Об утверждении Порядка предоставления субсидий на возмещение недополученных доходов </a:t>
            </a:r>
            <a:r>
              <a:rPr lang="ru-RU" sz="1300" dirty="0" err="1">
                <a:latin typeface="PT Astra Serif" panose="020A0603040505020204" pitchFamily="18" charset="-52"/>
                <a:ea typeface="PT Astra Serif" panose="020A0603040505020204" pitchFamily="18" charset="-52"/>
              </a:rPr>
              <a:t>ресурсонабжающих</a:t>
            </a:r>
            <a:r>
              <a:rPr lang="ru-RU" sz="1300" dirty="0">
                <a:latin typeface="PT Astra Serif" panose="020A0603040505020204" pitchFamily="18" charset="-52"/>
                <a:ea typeface="PT Astra Serif" panose="020A0603040505020204" pitchFamily="18" charset="-52"/>
              </a:rPr>
              <a:t> организаций, возникающих в результате установления льготного тарифа на коммунальный ресурс</a:t>
            </a:r>
            <a:r>
              <a:rPr lang="ru-RU" sz="1300" dirty="0" smtClean="0">
                <a:latin typeface="PT Astra Serif" panose="020A0603040505020204" pitchFamily="18" charset="-52"/>
                <a:ea typeface="PT Astra Serif" panose="020A0603040505020204" pitchFamily="18" charset="-52"/>
              </a:rPr>
              <a:t>» (далее – Порядок предоставления субсидий)</a:t>
            </a:r>
            <a:endParaRPr lang="ru-RU" sz="1300" dirty="0">
              <a:latin typeface="PT Astra Serif" panose="020A0603040505020204" pitchFamily="18" charset="-52"/>
              <a:ea typeface="PT Astra Serif" panose="020A0603040505020204" pitchFamily="18" charset="-52"/>
            </a:endParaRPr>
          </a:p>
          <a:p>
            <a:pPr marL="342900" lvl="0" indent="-342900" algn="just">
              <a:lnSpc>
                <a:spcPct val="120000"/>
              </a:lnSpc>
              <a:buFont typeface="+mj-lt"/>
              <a:buAutoNum type="arabicPeriod"/>
            </a:pPr>
            <a:r>
              <a:rPr lang="ru-RU" sz="1400" b="1" dirty="0" smtClean="0">
                <a:latin typeface="PT Astra Serif" panose="020A0603040505020204" pitchFamily="18" charset="-52"/>
                <a:ea typeface="PT Astra Serif" panose="020A0603040505020204" pitchFamily="18" charset="-52"/>
              </a:rPr>
              <a:t>Распоряжение </a:t>
            </a:r>
            <a:r>
              <a:rPr lang="ru-RU" sz="1400" b="1" dirty="0">
                <a:latin typeface="PT Astra Serif" panose="020A0603040505020204" pitchFamily="18" charset="-52"/>
                <a:ea typeface="PT Astra Serif" panose="020A0603040505020204" pitchFamily="18" charset="-52"/>
              </a:rPr>
              <a:t>Департамента тарифного регулирования Томской области от </a:t>
            </a:r>
            <a:r>
              <a:rPr lang="ru-RU" sz="1400" b="1" dirty="0" smtClean="0">
                <a:latin typeface="PT Astra Serif" panose="020A0603040505020204" pitchFamily="18" charset="-52"/>
                <a:ea typeface="PT Astra Serif" panose="020A0603040505020204" pitchFamily="18" charset="-52"/>
              </a:rPr>
              <a:t>14.08.2025 </a:t>
            </a:r>
            <a:r>
              <a:rPr lang="ru-RU" sz="1400" b="1" dirty="0">
                <a:latin typeface="PT Astra Serif" panose="020A0603040505020204" pitchFamily="18" charset="-52"/>
                <a:ea typeface="PT Astra Serif" panose="020A0603040505020204" pitchFamily="18" charset="-52"/>
              </a:rPr>
              <a:t>№ </a:t>
            </a:r>
            <a:r>
              <a:rPr lang="ru-RU" sz="1400" b="1" dirty="0" smtClean="0">
                <a:latin typeface="PT Astra Serif" panose="020A0603040505020204" pitchFamily="18" charset="-52"/>
                <a:ea typeface="PT Astra Serif" panose="020A0603040505020204" pitchFamily="18" charset="-52"/>
              </a:rPr>
              <a:t>33-р </a:t>
            </a:r>
            <a:r>
              <a:rPr lang="ru-RU" sz="1300" dirty="0">
                <a:latin typeface="PT Astra Serif" panose="020A0603040505020204" pitchFamily="18" charset="-52"/>
                <a:ea typeface="PT Astra Serif" panose="020A0603040505020204" pitchFamily="18" charset="-52"/>
              </a:rPr>
              <a:t>«Об утверждении форм документов, представляемых </a:t>
            </a:r>
            <a:r>
              <a:rPr lang="ru-RU" sz="1300" dirty="0" err="1">
                <a:latin typeface="PT Astra Serif" panose="020A0603040505020204" pitchFamily="18" charset="-52"/>
                <a:ea typeface="PT Astra Serif" panose="020A0603040505020204" pitchFamily="18" charset="-52"/>
              </a:rPr>
              <a:t>ресурсоснабжающими</a:t>
            </a:r>
            <a:r>
              <a:rPr lang="ru-RU" sz="1300" dirty="0">
                <a:latin typeface="PT Astra Serif" panose="020A0603040505020204" pitchFamily="18" charset="-52"/>
                <a:ea typeface="PT Astra Serif" panose="020A0603040505020204" pitchFamily="18" charset="-52"/>
              </a:rPr>
              <a:t> организациями в целях получения субсидий на возмещение недополученных доходов </a:t>
            </a:r>
            <a:r>
              <a:rPr lang="ru-RU" sz="1300" dirty="0" err="1">
                <a:latin typeface="PT Astra Serif" panose="020A0603040505020204" pitchFamily="18" charset="-52"/>
                <a:ea typeface="PT Astra Serif" panose="020A0603040505020204" pitchFamily="18" charset="-52"/>
              </a:rPr>
              <a:t>ресурсоснабжающих</a:t>
            </a:r>
            <a:r>
              <a:rPr lang="ru-RU" sz="1300" dirty="0">
                <a:latin typeface="PT Astra Serif" panose="020A0603040505020204" pitchFamily="18" charset="-52"/>
                <a:ea typeface="PT Astra Serif" panose="020A0603040505020204" pitchFamily="18" charset="-52"/>
              </a:rPr>
              <a:t> организаций, возникающих в результате установления льготного тарифа на коммунальный ресурс</a:t>
            </a:r>
            <a:r>
              <a:rPr lang="ru-RU" sz="1300" dirty="0" smtClean="0">
                <a:latin typeface="PT Astra Serif" panose="020A0603040505020204" pitchFamily="18" charset="-52"/>
                <a:ea typeface="PT Astra Serif" panose="020A0603040505020204" pitchFamily="18" charset="-52"/>
              </a:rPr>
              <a:t>»</a:t>
            </a:r>
          </a:p>
          <a:p>
            <a:pPr marL="285750" lvl="0" indent="-285750" algn="just">
              <a:lnSpc>
                <a:spcPct val="120000"/>
              </a:lnSpc>
              <a:buFont typeface="Arial" panose="020B0604020202020204" pitchFamily="34" charset="0"/>
              <a:buChar char="•"/>
            </a:pPr>
            <a:endParaRPr lang="ru-RU" sz="1300" dirty="0" smtClean="0">
              <a:latin typeface="PT Astra Serif" panose="020A0603040505020204" pitchFamily="18" charset="-52"/>
              <a:ea typeface="PT Astra Serif" panose="020A0603040505020204" pitchFamily="18" charset="-52"/>
            </a:endParaRPr>
          </a:p>
          <a:p>
            <a:pPr marL="285750" indent="-285750" algn="just">
              <a:lnSpc>
                <a:spcPct val="120000"/>
              </a:lnSpc>
              <a:buFont typeface="Arial" panose="020B0604020202020204" pitchFamily="34" charset="0"/>
              <a:buChar char="•"/>
            </a:pPr>
            <a:r>
              <a:rPr lang="ru-RU" sz="1300" i="1" dirty="0" smtClean="0">
                <a:solidFill>
                  <a:srgbClr val="002060"/>
                </a:solidFill>
                <a:latin typeface="PT Astra Serif" panose="020A0603040505020204" pitchFamily="18" charset="-52"/>
                <a:ea typeface="PT Astra Serif" panose="020A0603040505020204" pitchFamily="18" charset="-52"/>
              </a:rPr>
              <a:t>!!! Документы по пп.4-6 размещены на сайте Департамента </a:t>
            </a:r>
            <a:r>
              <a:rPr lang="ru-RU" sz="1400" i="1" dirty="0" smtClean="0">
                <a:solidFill>
                  <a:srgbClr val="002060"/>
                </a:solidFill>
                <a:latin typeface="PT Astra Serif" panose="020A0603040505020204" pitchFamily="18" charset="-52"/>
                <a:ea typeface="PT Astra Serif" panose="020A0603040505020204" pitchFamily="18" charset="-52"/>
              </a:rPr>
              <a:t>(</a:t>
            </a:r>
            <a:r>
              <a:rPr lang="en-US" sz="1400" i="1" dirty="0">
                <a:solidFill>
                  <a:srgbClr val="002060"/>
                </a:solidFill>
                <a:latin typeface="PT Astra Serif" panose="020A0603040505020204" pitchFamily="18" charset="-52"/>
                <a:ea typeface="PT Astra Serif" panose="020A0603040505020204" pitchFamily="18" charset="-52"/>
              </a:rPr>
              <a:t>rec.tomsk.gov.ru)</a:t>
            </a:r>
            <a:r>
              <a:rPr lang="ru-RU" sz="1400" i="1" dirty="0">
                <a:solidFill>
                  <a:srgbClr val="002060"/>
                </a:solidFill>
                <a:latin typeface="PT Astra Serif" panose="020A0603040505020204" pitchFamily="18" charset="-52"/>
                <a:ea typeface="PT Astra Serif" panose="020A0603040505020204" pitchFamily="18" charset="-52"/>
              </a:rPr>
              <a:t> в разделе Деятельность/ Субсидии регулируемым организациям</a:t>
            </a:r>
          </a:p>
          <a:p>
            <a:pPr marL="285750" lvl="0" indent="-285750" algn="just">
              <a:lnSpc>
                <a:spcPct val="120000"/>
              </a:lnSpc>
              <a:buFont typeface="Arial" panose="020B0604020202020204" pitchFamily="34" charset="0"/>
              <a:buChar char="•"/>
            </a:pPr>
            <a:endParaRPr lang="ru-RU" sz="1300" i="1" dirty="0" smtClean="0">
              <a:solidFill>
                <a:srgbClr val="002060"/>
              </a:solidFill>
              <a:latin typeface="PT Astra Serif" panose="020A0603040505020204" pitchFamily="18" charset="-52"/>
              <a:ea typeface="PT Astra Serif" panose="020A0603040505020204" pitchFamily="18" charset="-52"/>
            </a:endParaRPr>
          </a:p>
          <a:p>
            <a:pPr marL="285750" lvl="0" indent="-285750" algn="just">
              <a:lnSpc>
                <a:spcPct val="120000"/>
              </a:lnSpc>
              <a:buFont typeface="Arial" panose="020B0604020202020204" pitchFamily="34" charset="0"/>
              <a:buChar char="•"/>
            </a:pPr>
            <a:endParaRPr lang="ru-RU" sz="1300" dirty="0">
              <a:latin typeface="PT Astra Serif" panose="020A0603040505020204" pitchFamily="18" charset="-52"/>
              <a:ea typeface="PT Astra Serif" panose="020A0603040505020204" pitchFamily="18" charset="-52"/>
            </a:endParaRPr>
          </a:p>
          <a:p>
            <a:pPr marL="285750" lvl="0" indent="-285750" algn="just">
              <a:lnSpc>
                <a:spcPct val="120000"/>
              </a:lnSpc>
              <a:buFont typeface="Arial" panose="020B0604020202020204" pitchFamily="34" charset="0"/>
              <a:buChar char="•"/>
            </a:pPr>
            <a:endParaRPr lang="ru-RU" sz="1400" dirty="0" smtClean="0">
              <a:latin typeface="PT Astra Serif" panose="020A0603040505020204" pitchFamily="18" charset="-52"/>
              <a:ea typeface="PT Astra Serif" panose="020A0603040505020204" pitchFamily="18" charset="-52"/>
              <a:cs typeface="+mj-cs"/>
            </a:endParaRPr>
          </a:p>
          <a:p>
            <a:pPr marL="285750" lvl="0" indent="-285750">
              <a:lnSpc>
                <a:spcPct val="120000"/>
              </a:lnSpc>
              <a:buFont typeface="Arial" panose="020B0604020202020204" pitchFamily="34" charset="0"/>
              <a:buChar char="•"/>
            </a:pPr>
            <a:endParaRPr lang="ru-RU" sz="1400" dirty="0">
              <a:latin typeface="PT Astra Serif" panose="020A0603040505020204" pitchFamily="18" charset="-52"/>
              <a:ea typeface="PT Astra Serif" panose="020A0603040505020204" pitchFamily="18" charset="-52"/>
              <a:cs typeface="+mj-cs"/>
            </a:endParaRPr>
          </a:p>
          <a:p>
            <a:pPr marL="285750" lvl="0" indent="-285750">
              <a:lnSpc>
                <a:spcPct val="120000"/>
              </a:lnSpc>
              <a:buFont typeface="Arial" panose="020B0604020202020204" pitchFamily="34" charset="0"/>
              <a:buChar char="•"/>
            </a:pPr>
            <a:endParaRPr lang="ru-RU" sz="1400" dirty="0" smtClean="0">
              <a:latin typeface="PT Astra Serif" panose="020A0603040505020204" pitchFamily="18" charset="-52"/>
              <a:ea typeface="PT Astra Serif" panose="020A0603040505020204" pitchFamily="18" charset="-52"/>
              <a:cs typeface="+mj-cs"/>
            </a:endParaRPr>
          </a:p>
          <a:p>
            <a:pPr marL="285750" lvl="0" indent="-285750">
              <a:lnSpc>
                <a:spcPct val="120000"/>
              </a:lnSpc>
              <a:buFont typeface="Arial" panose="020B0604020202020204" pitchFamily="34" charset="0"/>
              <a:buChar char="•"/>
            </a:pPr>
            <a:endParaRPr lang="ru-RU" sz="1400" dirty="0" smtClean="0">
              <a:latin typeface="PT Astra Serif" panose="020A0603040505020204" pitchFamily="18" charset="-52"/>
              <a:ea typeface="PT Astra Serif" panose="020A0603040505020204" pitchFamily="18" charset="-52"/>
              <a:cs typeface="+mj-cs"/>
            </a:endParaRPr>
          </a:p>
          <a:p>
            <a:pPr marL="285750" lvl="0" indent="-285750">
              <a:lnSpc>
                <a:spcPct val="120000"/>
              </a:lnSpc>
              <a:buFont typeface="Arial" panose="020B0604020202020204" pitchFamily="34" charset="0"/>
              <a:buChar char="•"/>
            </a:pPr>
            <a:endParaRPr lang="ru-RU" sz="1400" dirty="0" smtClean="0">
              <a:latin typeface="PT Astra Serif" panose="020A0603040505020204" pitchFamily="18" charset="-52"/>
              <a:ea typeface="PT Astra Serif" panose="020A0603040505020204" pitchFamily="18" charset="-52"/>
              <a:cs typeface="+mj-cs"/>
            </a:endParaRPr>
          </a:p>
          <a:p>
            <a:pPr lvl="0"/>
            <a:endParaRPr lang="ru-RU" sz="1400" dirty="0">
              <a:latin typeface="PT Astra Serif" panose="020A0603040505020204" pitchFamily="18" charset="-52"/>
              <a:ea typeface="PT Astra Serif" panose="020A0603040505020204" pitchFamily="18" charset="-52"/>
              <a:cs typeface="+mj-cs"/>
            </a:endParaRPr>
          </a:p>
          <a:p>
            <a:pPr algn="just"/>
            <a:endParaRPr lang="ru-RU" sz="1400" dirty="0"/>
          </a:p>
          <a:p>
            <a:pPr marL="171450" lvl="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p:txBody>
      </p:sp>
      <p:sp>
        <p:nvSpPr>
          <p:cNvPr id="2" name="Номер слайда 1"/>
          <p:cNvSpPr>
            <a:spLocks noGrp="1"/>
          </p:cNvSpPr>
          <p:nvPr>
            <p:ph type="sldNum" sz="quarter" idx="12"/>
          </p:nvPr>
        </p:nvSpPr>
        <p:spPr/>
        <p:txBody>
          <a:bodyPr/>
          <a:lstStyle/>
          <a:p>
            <a:fld id="{B19B0651-EE4F-4900-A07F-96A6BFA9D0F0}" type="slidenum">
              <a:rPr lang="ru-RU" smtClean="0"/>
              <a:t>2</a:t>
            </a:fld>
            <a:endParaRPr lang="ru-RU"/>
          </a:p>
        </p:txBody>
      </p:sp>
    </p:spTree>
    <p:extLst>
      <p:ext uri="{BB962C8B-B14F-4D97-AF65-F5344CB8AC3E}">
        <p14:creationId xmlns:p14="http://schemas.microsoft.com/office/powerpoint/2010/main" val="5142202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584775"/>
          </a:xfrm>
          <a:prstGeom prst="rect">
            <a:avLst/>
          </a:prstGeom>
        </p:spPr>
        <p:txBody>
          <a:bodyPr>
            <a:spAutoFit/>
          </a:bodyPr>
          <a:lstStyle/>
          <a:p>
            <a:pPr algn="ctr"/>
            <a:r>
              <a:rPr lang="ru-RU" sz="1600" dirty="0">
                <a:latin typeface="PT Astra Serif" panose="020A0603040505020204" pitchFamily="18" charset="-52"/>
                <a:ea typeface="PT Astra Serif" panose="020A0603040505020204" pitchFamily="18" charset="-52"/>
              </a:rPr>
              <a:t>Администрация Томской области </a:t>
            </a:r>
            <a:br>
              <a:rPr lang="ru-RU" sz="1600" dirty="0">
                <a:latin typeface="PT Astra Serif" panose="020A0603040505020204" pitchFamily="18" charset="-52"/>
                <a:ea typeface="PT Astra Serif" panose="020A0603040505020204" pitchFamily="18" charset="-52"/>
              </a:rPr>
            </a:br>
            <a:r>
              <a:rPr lang="ru-RU" sz="1600"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60748"/>
            <a:ext cx="6779096"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7" name="Прямоугольник 6"/>
          <p:cNvSpPr/>
          <p:nvPr/>
        </p:nvSpPr>
        <p:spPr>
          <a:xfrm>
            <a:off x="2339752" y="1136357"/>
            <a:ext cx="5976664" cy="984885"/>
          </a:xfrm>
          <a:prstGeom prst="rect">
            <a:avLst/>
          </a:prstGeom>
        </p:spPr>
        <p:txBody>
          <a:bodyPr wrap="square">
            <a:spAutoFit/>
          </a:bodyPr>
          <a:lstStyle/>
          <a:p>
            <a:pPr algn="ctr"/>
            <a:r>
              <a:rPr lang="ru-RU" sz="22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Порядок заключения соглашения о предоставлении субсидии </a:t>
            </a:r>
          </a:p>
          <a:p>
            <a:pPr algn="ctr"/>
            <a:r>
              <a:rPr lang="ru-RU" sz="1400" dirty="0" smtClean="0">
                <a:latin typeface="PT Astra Serif" panose="020A0603040505020204" pitchFamily="18" charset="-52"/>
                <a:ea typeface="PT Astra Serif" panose="020A0603040505020204" pitchFamily="18" charset="-52"/>
              </a:rPr>
              <a:t>(</a:t>
            </a:r>
            <a:r>
              <a:rPr lang="ru-RU" sz="1400" i="1" dirty="0" smtClean="0">
                <a:latin typeface="PT Astra Serif" panose="020A0603040505020204" pitchFamily="18" charset="-52"/>
                <a:ea typeface="PT Astra Serif" panose="020A0603040505020204" pitchFamily="18" charset="-52"/>
              </a:rPr>
              <a:t>п.20, п.21, п.23 пост. №205а)</a:t>
            </a:r>
            <a:endParaRPr lang="ru-RU" sz="1400" i="1" dirty="0">
              <a:latin typeface="PT Astra Serif" panose="020A0603040505020204" pitchFamily="18" charset="-52"/>
              <a:ea typeface="PT Astra Serif" panose="020A0603040505020204" pitchFamily="18" charset="-52"/>
            </a:endParaRPr>
          </a:p>
        </p:txBody>
      </p:sp>
      <p:sp>
        <p:nvSpPr>
          <p:cNvPr id="9" name="Объект 8"/>
          <p:cNvSpPr>
            <a:spLocks noGrp="1"/>
          </p:cNvSpPr>
          <p:nvPr>
            <p:ph sz="half" idx="1"/>
          </p:nvPr>
        </p:nvSpPr>
        <p:spPr>
          <a:xfrm>
            <a:off x="457200" y="2204863"/>
            <a:ext cx="4038600" cy="3921299"/>
          </a:xfrm>
        </p:spPr>
        <p:txBody>
          <a:bodyPr>
            <a:normAutofit/>
          </a:bodyPr>
          <a:lstStyle/>
          <a:p>
            <a:pPr algn="just"/>
            <a:endParaRPr lang="ru-RU" sz="1600" dirty="0" smtClean="0">
              <a:latin typeface="PT Astra Serif" panose="020A0603040505020204" pitchFamily="18" charset="-52"/>
              <a:ea typeface="PT Astra Serif" panose="020A0603040505020204" pitchFamily="18" charset="-52"/>
            </a:endParaRPr>
          </a:p>
          <a:p>
            <a:pPr algn="just"/>
            <a:endParaRPr lang="ru-RU" sz="1600" dirty="0" smtClean="0">
              <a:latin typeface="PT Astra Serif" panose="020A0603040505020204" pitchFamily="18" charset="-52"/>
              <a:ea typeface="PT Astra Serif" panose="020A0603040505020204" pitchFamily="18" charset="-52"/>
            </a:endParaRPr>
          </a:p>
          <a:p>
            <a:pPr algn="just"/>
            <a:r>
              <a:rPr lang="ru-RU" sz="1600" dirty="0" smtClean="0">
                <a:latin typeface="PT Astra Serif" panose="020A0603040505020204" pitchFamily="18" charset="-52"/>
                <a:ea typeface="PT Astra Serif" panose="020A0603040505020204" pitchFamily="18" charset="-52"/>
              </a:rPr>
              <a:t>Департамент </a:t>
            </a:r>
            <a:r>
              <a:rPr lang="ru-RU" sz="1600" dirty="0">
                <a:latin typeface="PT Astra Serif" panose="020A0603040505020204" pitchFamily="18" charset="-52"/>
                <a:ea typeface="PT Astra Serif" panose="020A0603040505020204" pitchFamily="18" charset="-52"/>
              </a:rPr>
              <a:t>рассматривает представленные РСО документы и принимает </a:t>
            </a:r>
            <a:r>
              <a:rPr lang="ru-RU" sz="1600" dirty="0" smtClean="0">
                <a:latin typeface="PT Astra Serif" panose="020A0603040505020204" pitchFamily="18" charset="-52"/>
                <a:ea typeface="PT Astra Serif" panose="020A0603040505020204" pitchFamily="18" charset="-52"/>
              </a:rPr>
              <a:t>решение</a:t>
            </a:r>
            <a:r>
              <a:rPr lang="en-US" sz="1600" dirty="0" smtClean="0">
                <a:latin typeface="PT Astra Serif" panose="020A0603040505020204" pitchFamily="18" charset="-52"/>
                <a:ea typeface="PT Astra Serif" panose="020A0603040505020204" pitchFamily="18" charset="-52"/>
              </a:rPr>
              <a:t>:</a:t>
            </a:r>
            <a:endParaRPr lang="ru-RU" sz="1600" dirty="0" smtClean="0">
              <a:latin typeface="PT Astra Serif" panose="020A0603040505020204" pitchFamily="18" charset="-52"/>
              <a:ea typeface="PT Astra Serif" panose="020A0603040505020204" pitchFamily="18" charset="-52"/>
            </a:endParaRPr>
          </a:p>
          <a:p>
            <a:pPr marL="0" indent="0">
              <a:buNone/>
            </a:pPr>
            <a:r>
              <a:rPr lang="ru-RU" sz="1600" dirty="0" smtClean="0">
                <a:latin typeface="PT Astra Serif" panose="020A0603040505020204" pitchFamily="18" charset="-52"/>
                <a:ea typeface="PT Astra Serif" panose="020A0603040505020204" pitchFamily="18" charset="-52"/>
              </a:rPr>
              <a:t>       - </a:t>
            </a:r>
            <a:r>
              <a:rPr lang="ru-RU" sz="1600" b="1" dirty="0" smtClean="0">
                <a:latin typeface="PT Astra Serif" panose="020A0603040505020204" pitchFamily="18" charset="-52"/>
                <a:ea typeface="PT Astra Serif" panose="020A0603040505020204" pitchFamily="18" charset="-52"/>
              </a:rPr>
              <a:t>о предоставлении субсидии</a:t>
            </a:r>
            <a:r>
              <a:rPr lang="en-US" sz="1600" dirty="0" smtClean="0">
                <a:latin typeface="PT Astra Serif" panose="020A0603040505020204" pitchFamily="18" charset="-52"/>
                <a:ea typeface="PT Astra Serif" panose="020A0603040505020204" pitchFamily="18" charset="-52"/>
              </a:rPr>
              <a:t>;</a:t>
            </a:r>
            <a:endParaRPr lang="ru-RU" sz="1600" dirty="0" smtClean="0">
              <a:latin typeface="PT Astra Serif" panose="020A0603040505020204" pitchFamily="18" charset="-52"/>
              <a:ea typeface="PT Astra Serif" panose="020A0603040505020204" pitchFamily="18" charset="-52"/>
            </a:endParaRPr>
          </a:p>
          <a:p>
            <a:pPr marL="0" indent="0">
              <a:buNone/>
            </a:pPr>
            <a:r>
              <a:rPr lang="ru-RU" sz="1600" dirty="0" smtClean="0">
                <a:latin typeface="PT Astra Serif" panose="020A0603040505020204" pitchFamily="18" charset="-52"/>
                <a:ea typeface="PT Astra Serif" panose="020A0603040505020204" pitchFamily="18" charset="-52"/>
              </a:rPr>
              <a:t>       - </a:t>
            </a:r>
            <a:r>
              <a:rPr lang="ru-RU" sz="1600" b="1" dirty="0" smtClean="0">
                <a:latin typeface="PT Astra Serif" panose="020A0603040505020204" pitchFamily="18" charset="-52"/>
                <a:ea typeface="PT Astra Serif" panose="020A0603040505020204" pitchFamily="18" charset="-52"/>
              </a:rPr>
              <a:t>об отказе в предоставлении         субсидии</a:t>
            </a:r>
            <a:r>
              <a:rPr lang="ru-RU" sz="1600" dirty="0" smtClean="0">
                <a:latin typeface="PT Astra Serif" panose="020A0603040505020204" pitchFamily="18" charset="-52"/>
                <a:ea typeface="PT Astra Serif" panose="020A0603040505020204" pitchFamily="18" charset="-52"/>
              </a:rPr>
              <a:t>.</a:t>
            </a:r>
            <a:r>
              <a:rPr lang="ru-RU" sz="1600" dirty="0"/>
              <a:t/>
            </a:r>
            <a:br>
              <a:rPr lang="ru-RU" sz="1600" dirty="0"/>
            </a:br>
            <a:endParaRPr lang="ru-RU" sz="1600" dirty="0"/>
          </a:p>
          <a:p>
            <a:pPr marL="0" indent="0" algn="just">
              <a:buNone/>
            </a:pPr>
            <a:r>
              <a:rPr lang="ru-RU" sz="1600" dirty="0">
                <a:latin typeface="PT Astra Serif" panose="020A0603040505020204" pitchFamily="18" charset="-52"/>
                <a:ea typeface="PT Astra Serif" panose="020A0603040505020204" pitchFamily="18" charset="-52"/>
              </a:rPr>
              <a:t/>
            </a:r>
            <a:br>
              <a:rPr lang="ru-RU" sz="1600" dirty="0">
                <a:latin typeface="PT Astra Serif" panose="020A0603040505020204" pitchFamily="18" charset="-52"/>
                <a:ea typeface="PT Astra Serif" panose="020A0603040505020204" pitchFamily="18" charset="-52"/>
              </a:rPr>
            </a:br>
            <a:endParaRPr lang="ru-RU" sz="1600" dirty="0">
              <a:latin typeface="PT Astra Serif" panose="020A0603040505020204" pitchFamily="18" charset="-52"/>
              <a:ea typeface="PT Astra Serif" panose="020A0603040505020204" pitchFamily="18" charset="-52"/>
            </a:endParaRPr>
          </a:p>
          <a:p>
            <a:endParaRPr lang="ru-RU" sz="1600" dirty="0">
              <a:latin typeface="PT Astra Serif" panose="020A0603040505020204" pitchFamily="18" charset="-52"/>
              <a:ea typeface="PT Astra Serif" panose="020A0603040505020204" pitchFamily="18" charset="-52"/>
            </a:endParaRPr>
          </a:p>
        </p:txBody>
      </p:sp>
      <p:sp>
        <p:nvSpPr>
          <p:cNvPr id="10" name="Объект 9"/>
          <p:cNvSpPr>
            <a:spLocks noGrp="1"/>
          </p:cNvSpPr>
          <p:nvPr>
            <p:ph sz="half" idx="2"/>
          </p:nvPr>
        </p:nvSpPr>
        <p:spPr>
          <a:xfrm>
            <a:off x="4648200" y="2204864"/>
            <a:ext cx="4038600" cy="3921299"/>
          </a:xfrm>
        </p:spPr>
        <p:txBody>
          <a:bodyPr>
            <a:normAutofit/>
          </a:bodyPr>
          <a:lstStyle/>
          <a:p>
            <a:endParaRPr lang="ru-RU" sz="1600" dirty="0" smtClean="0">
              <a:solidFill>
                <a:srgbClr val="FF0000"/>
              </a:solidFill>
              <a:latin typeface="PT Astra Serif" panose="020A0603040505020204" pitchFamily="18" charset="-52"/>
              <a:ea typeface="PT Astra Serif" panose="020A0603040505020204" pitchFamily="18" charset="-52"/>
            </a:endParaRPr>
          </a:p>
          <a:p>
            <a:endParaRPr lang="ru-RU" sz="1600" dirty="0">
              <a:solidFill>
                <a:srgbClr val="FF0000"/>
              </a:solidFill>
              <a:latin typeface="PT Astra Serif" panose="020A0603040505020204" pitchFamily="18" charset="-52"/>
              <a:ea typeface="PT Astra Serif" panose="020A0603040505020204" pitchFamily="18" charset="-52"/>
            </a:endParaRPr>
          </a:p>
          <a:p>
            <a:r>
              <a:rPr lang="ru-RU" sz="1600" dirty="0" smtClean="0">
                <a:solidFill>
                  <a:srgbClr val="FF0000"/>
                </a:solidFill>
                <a:latin typeface="PT Astra Serif" panose="020A0603040505020204" pitchFamily="18" charset="-52"/>
                <a:ea typeface="PT Astra Serif" panose="020A0603040505020204" pitchFamily="18" charset="-52"/>
              </a:rPr>
              <a:t>в течение 7 рабочих дней со дня подведения итогов отбора в системе «Электронный бюджет»</a:t>
            </a:r>
            <a:endParaRPr lang="ru-RU" sz="1600" dirty="0">
              <a:solidFill>
                <a:srgbClr val="FF0000"/>
              </a:solidFill>
              <a:latin typeface="PT Astra Serif" panose="020A0603040505020204" pitchFamily="18" charset="-52"/>
              <a:ea typeface="PT Astra Serif" panose="020A0603040505020204" pitchFamily="18" charset="-52"/>
            </a:endParaRPr>
          </a:p>
        </p:txBody>
      </p:sp>
      <p:sp>
        <p:nvSpPr>
          <p:cNvPr id="6" name="Номер слайда 5"/>
          <p:cNvSpPr>
            <a:spLocks noGrp="1"/>
          </p:cNvSpPr>
          <p:nvPr>
            <p:ph type="sldNum" sz="quarter" idx="12"/>
          </p:nvPr>
        </p:nvSpPr>
        <p:spPr/>
        <p:txBody>
          <a:bodyPr/>
          <a:lstStyle/>
          <a:p>
            <a:fld id="{B19B0651-EE4F-4900-A07F-96A6BFA9D0F0}" type="slidenum">
              <a:rPr lang="ru-RU" smtClean="0"/>
              <a:t>20</a:t>
            </a:fld>
            <a:endParaRPr lang="ru-RU"/>
          </a:p>
        </p:txBody>
      </p:sp>
    </p:spTree>
    <p:extLst>
      <p:ext uri="{BB962C8B-B14F-4D97-AF65-F5344CB8AC3E}">
        <p14:creationId xmlns:p14="http://schemas.microsoft.com/office/powerpoint/2010/main" val="708379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584775"/>
          </a:xfrm>
          <a:prstGeom prst="rect">
            <a:avLst/>
          </a:prstGeom>
        </p:spPr>
        <p:txBody>
          <a:bodyPr>
            <a:spAutoFit/>
          </a:bodyPr>
          <a:lstStyle/>
          <a:p>
            <a:pPr algn="ctr"/>
            <a:r>
              <a:rPr lang="ru-RU" sz="1600" dirty="0">
                <a:latin typeface="PT Astra Serif" panose="020A0603040505020204" pitchFamily="18" charset="-52"/>
                <a:ea typeface="PT Astra Serif" panose="020A0603040505020204" pitchFamily="18" charset="-52"/>
              </a:rPr>
              <a:t>Администрация Томской области </a:t>
            </a:r>
            <a:br>
              <a:rPr lang="ru-RU" sz="1600" dirty="0">
                <a:latin typeface="PT Astra Serif" panose="020A0603040505020204" pitchFamily="18" charset="-52"/>
                <a:ea typeface="PT Astra Serif" panose="020A0603040505020204" pitchFamily="18" charset="-52"/>
              </a:rPr>
            </a:br>
            <a:r>
              <a:rPr lang="ru-RU" sz="1600"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60748"/>
            <a:ext cx="6779096"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7" name="Прямоугольник 6"/>
          <p:cNvSpPr/>
          <p:nvPr/>
        </p:nvSpPr>
        <p:spPr>
          <a:xfrm>
            <a:off x="2339752" y="1136357"/>
            <a:ext cx="5976664" cy="1446550"/>
          </a:xfrm>
          <a:prstGeom prst="rect">
            <a:avLst/>
          </a:prstGeom>
        </p:spPr>
        <p:txBody>
          <a:bodyPr wrap="square">
            <a:spAutoFit/>
          </a:bodyPr>
          <a:lstStyle/>
          <a:p>
            <a:pPr algn="ctr"/>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Порядок заключения соглашения о предоставлении субсидии </a:t>
            </a:r>
            <a:r>
              <a:rPr lang="ru-RU" sz="1400" dirty="0" smtClean="0">
                <a:latin typeface="PT Astra Serif" panose="020A0603040505020204" pitchFamily="18" charset="-52"/>
                <a:ea typeface="PT Astra Serif" panose="020A0603040505020204" pitchFamily="18" charset="-52"/>
              </a:rPr>
              <a:t>(</a:t>
            </a:r>
            <a:r>
              <a:rPr lang="ru-RU" sz="1400" i="1" dirty="0" smtClean="0">
                <a:latin typeface="PT Astra Serif" panose="020A0603040505020204" pitchFamily="18" charset="-52"/>
                <a:ea typeface="PT Astra Serif" panose="020A0603040505020204" pitchFamily="18" charset="-52"/>
              </a:rPr>
              <a:t>п.20, п.21, п.23 пост. №205а)</a:t>
            </a:r>
          </a:p>
          <a:p>
            <a:pPr algn="ctr"/>
            <a:endParaRPr lang="en-US" sz="1400" i="1" dirty="0" smtClean="0">
              <a:latin typeface="PT Astra Serif" panose="020A0603040505020204" pitchFamily="18" charset="-52"/>
              <a:ea typeface="PT Astra Serif" panose="020A0603040505020204" pitchFamily="18" charset="-52"/>
            </a:endParaRPr>
          </a:p>
          <a:p>
            <a:pPr lvl="0" algn="ctr"/>
            <a:r>
              <a:rPr lang="ru-RU" b="1" i="1"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Принятие решения </a:t>
            </a:r>
            <a:r>
              <a:rPr lang="ru-RU" b="1" i="1"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о </a:t>
            </a:r>
            <a:r>
              <a:rPr lang="ru-RU" b="1" i="1"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предоставлении субсидии</a:t>
            </a:r>
            <a:r>
              <a:rPr lang="ru-RU" sz="1600" b="1" i="1"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 </a:t>
            </a:r>
            <a:endParaRPr lang="ru-RU" sz="1600" b="1" i="1"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endParaRPr>
          </a:p>
          <a:p>
            <a:pPr lvl="0" algn="ctr"/>
            <a:endParaRPr lang="ru-RU" sz="1600" i="1"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endParaRPr>
          </a:p>
        </p:txBody>
      </p:sp>
      <p:sp>
        <p:nvSpPr>
          <p:cNvPr id="9" name="Объект 8"/>
          <p:cNvSpPr>
            <a:spLocks noGrp="1"/>
          </p:cNvSpPr>
          <p:nvPr>
            <p:ph sz="half" idx="1"/>
          </p:nvPr>
        </p:nvSpPr>
        <p:spPr>
          <a:xfrm>
            <a:off x="467544" y="2420888"/>
            <a:ext cx="4038600" cy="3921299"/>
          </a:xfrm>
        </p:spPr>
        <p:txBody>
          <a:bodyPr>
            <a:normAutofit/>
          </a:bodyPr>
          <a:lstStyle/>
          <a:p>
            <a:pPr algn="just"/>
            <a:r>
              <a:rPr lang="ru-RU" sz="1600" dirty="0" smtClean="0">
                <a:latin typeface="PT Astra Serif" panose="020A0603040505020204" pitchFamily="18" charset="-52"/>
                <a:ea typeface="PT Astra Serif" panose="020A0603040505020204" pitchFamily="18" charset="-52"/>
              </a:rPr>
              <a:t>Департамент направляет РСО проект соглашения о предоставлении субсидии в 2-х экземплярах</a:t>
            </a:r>
          </a:p>
          <a:p>
            <a:pPr algn="just"/>
            <a:endParaRPr lang="ru-RU" sz="1600" dirty="0" smtClean="0">
              <a:latin typeface="PT Astra Serif" panose="020A0603040505020204" pitchFamily="18" charset="-52"/>
              <a:ea typeface="PT Astra Serif" panose="020A0603040505020204" pitchFamily="18" charset="-52"/>
            </a:endParaRPr>
          </a:p>
          <a:p>
            <a:pPr algn="just"/>
            <a:r>
              <a:rPr lang="ru-RU" sz="1600" dirty="0" smtClean="0">
                <a:latin typeface="PT Astra Serif" panose="020A0603040505020204" pitchFamily="18" charset="-52"/>
                <a:ea typeface="PT Astra Serif" panose="020A0603040505020204" pitchFamily="18" charset="-52"/>
              </a:rPr>
              <a:t>РСО подписывает и направляет в Департамент два экземпляра проекта соглашения</a:t>
            </a:r>
          </a:p>
          <a:p>
            <a:pPr algn="just"/>
            <a:endParaRPr lang="ru-RU" sz="1600" dirty="0">
              <a:latin typeface="PT Astra Serif" panose="020A0603040505020204" pitchFamily="18" charset="-52"/>
              <a:ea typeface="PT Astra Serif" panose="020A0603040505020204" pitchFamily="18" charset="-52"/>
            </a:endParaRPr>
          </a:p>
          <a:p>
            <a:pPr algn="just"/>
            <a:r>
              <a:rPr lang="ru-RU" sz="1600" dirty="0" smtClean="0">
                <a:latin typeface="PT Astra Serif" panose="020A0603040505020204" pitchFamily="18" charset="-52"/>
                <a:ea typeface="PT Astra Serif" panose="020A0603040505020204" pitchFamily="18" charset="-52"/>
              </a:rPr>
              <a:t>Департамент подписывает соглашение и направляет 1 экземпляр РСО</a:t>
            </a:r>
            <a:endParaRPr lang="ru-RU" sz="1600" dirty="0"/>
          </a:p>
          <a:p>
            <a:pPr marL="0" indent="0" algn="just">
              <a:buNone/>
            </a:pPr>
            <a:r>
              <a:rPr lang="ru-RU" sz="1600" dirty="0">
                <a:latin typeface="PT Astra Serif" panose="020A0603040505020204" pitchFamily="18" charset="-52"/>
                <a:ea typeface="PT Astra Serif" panose="020A0603040505020204" pitchFamily="18" charset="-52"/>
              </a:rPr>
              <a:t/>
            </a:r>
            <a:br>
              <a:rPr lang="ru-RU" sz="1600" dirty="0">
                <a:latin typeface="PT Astra Serif" panose="020A0603040505020204" pitchFamily="18" charset="-52"/>
                <a:ea typeface="PT Astra Serif" panose="020A0603040505020204" pitchFamily="18" charset="-52"/>
              </a:rPr>
            </a:br>
            <a:endParaRPr lang="ru-RU" sz="1600" dirty="0">
              <a:latin typeface="PT Astra Serif" panose="020A0603040505020204" pitchFamily="18" charset="-52"/>
              <a:ea typeface="PT Astra Serif" panose="020A0603040505020204" pitchFamily="18" charset="-52"/>
            </a:endParaRPr>
          </a:p>
          <a:p>
            <a:endParaRPr lang="ru-RU" sz="1600" dirty="0">
              <a:latin typeface="PT Astra Serif" panose="020A0603040505020204" pitchFamily="18" charset="-52"/>
              <a:ea typeface="PT Astra Serif" panose="020A0603040505020204" pitchFamily="18" charset="-52"/>
            </a:endParaRPr>
          </a:p>
        </p:txBody>
      </p:sp>
      <p:sp>
        <p:nvSpPr>
          <p:cNvPr id="10" name="Объект 9"/>
          <p:cNvSpPr>
            <a:spLocks noGrp="1"/>
          </p:cNvSpPr>
          <p:nvPr>
            <p:ph sz="half" idx="2"/>
          </p:nvPr>
        </p:nvSpPr>
        <p:spPr>
          <a:xfrm>
            <a:off x="4644008" y="2420888"/>
            <a:ext cx="4038600" cy="3921299"/>
          </a:xfrm>
        </p:spPr>
        <p:txBody>
          <a:bodyPr>
            <a:normAutofit/>
          </a:bodyPr>
          <a:lstStyle/>
          <a:p>
            <a:r>
              <a:rPr lang="ru-RU" sz="1600" dirty="0" smtClean="0">
                <a:solidFill>
                  <a:srgbClr val="FF0000"/>
                </a:solidFill>
                <a:latin typeface="PT Astra Serif" panose="020A0603040505020204" pitchFamily="18" charset="-52"/>
                <a:ea typeface="PT Astra Serif" panose="020A0603040505020204" pitchFamily="18" charset="-52"/>
              </a:rPr>
              <a:t>В течение 5 рабочих дней после истечения срока, предусмотренного п.20 Порядка</a:t>
            </a:r>
            <a:endParaRPr lang="ru-RU" sz="1600" dirty="0">
              <a:latin typeface="PT Astra Serif" panose="020A0603040505020204" pitchFamily="18" charset="-52"/>
              <a:ea typeface="PT Astra Serif" panose="020A0603040505020204" pitchFamily="18" charset="-52"/>
            </a:endParaRPr>
          </a:p>
          <a:p>
            <a:endParaRPr lang="ru-RU" sz="1600" dirty="0" smtClean="0">
              <a:latin typeface="PT Astra Serif" panose="020A0603040505020204" pitchFamily="18" charset="-52"/>
              <a:ea typeface="PT Astra Serif" panose="020A0603040505020204" pitchFamily="18" charset="-52"/>
            </a:endParaRPr>
          </a:p>
          <a:p>
            <a:r>
              <a:rPr lang="ru-RU" sz="1600" dirty="0" smtClean="0">
                <a:solidFill>
                  <a:srgbClr val="FF0000"/>
                </a:solidFill>
                <a:latin typeface="PT Astra Serif" panose="020A0603040505020204" pitchFamily="18" charset="-52"/>
                <a:ea typeface="PT Astra Serif" panose="020A0603040505020204" pitchFamily="18" charset="-52"/>
              </a:rPr>
              <a:t>в течение 5 рабочих дней после даты получения проекта соглашения</a:t>
            </a:r>
          </a:p>
          <a:p>
            <a:endParaRPr lang="ru-RU" sz="1600" dirty="0">
              <a:solidFill>
                <a:srgbClr val="FF0000"/>
              </a:solidFill>
              <a:latin typeface="PT Astra Serif" panose="020A0603040505020204" pitchFamily="18" charset="-52"/>
              <a:ea typeface="PT Astra Serif" panose="020A0603040505020204" pitchFamily="18" charset="-52"/>
            </a:endParaRPr>
          </a:p>
          <a:p>
            <a:endParaRPr lang="ru-RU" sz="1600" dirty="0" smtClean="0">
              <a:solidFill>
                <a:srgbClr val="FF0000"/>
              </a:solidFill>
              <a:latin typeface="PT Astra Serif" panose="020A0603040505020204" pitchFamily="18" charset="-52"/>
              <a:ea typeface="PT Astra Serif" panose="020A0603040505020204" pitchFamily="18" charset="-52"/>
            </a:endParaRPr>
          </a:p>
          <a:p>
            <a:r>
              <a:rPr lang="ru-RU" sz="1600" dirty="0">
                <a:solidFill>
                  <a:srgbClr val="FF0000"/>
                </a:solidFill>
                <a:latin typeface="PT Astra Serif" panose="020A0603040505020204" pitchFamily="18" charset="-52"/>
                <a:ea typeface="PT Astra Serif" panose="020A0603040505020204" pitchFamily="18" charset="-52"/>
              </a:rPr>
              <a:t>в течение 5 рабочих дней после даты получения проекта </a:t>
            </a:r>
            <a:r>
              <a:rPr lang="ru-RU" sz="1600" dirty="0" smtClean="0">
                <a:solidFill>
                  <a:srgbClr val="FF0000"/>
                </a:solidFill>
                <a:latin typeface="PT Astra Serif" panose="020A0603040505020204" pitchFamily="18" charset="-52"/>
                <a:ea typeface="PT Astra Serif" panose="020A0603040505020204" pitchFamily="18" charset="-52"/>
              </a:rPr>
              <a:t>соглашения от РСО</a:t>
            </a:r>
            <a:endParaRPr lang="ru-RU" sz="1600" dirty="0">
              <a:solidFill>
                <a:srgbClr val="FF0000"/>
              </a:solidFill>
              <a:latin typeface="PT Astra Serif" panose="020A0603040505020204" pitchFamily="18" charset="-52"/>
              <a:ea typeface="PT Astra Serif" panose="020A0603040505020204" pitchFamily="18" charset="-52"/>
            </a:endParaRPr>
          </a:p>
          <a:p>
            <a:endParaRPr lang="ru-RU" sz="1600" dirty="0">
              <a:solidFill>
                <a:srgbClr val="FF0000"/>
              </a:solidFill>
              <a:latin typeface="PT Astra Serif" panose="020A0603040505020204" pitchFamily="18" charset="-52"/>
              <a:ea typeface="PT Astra Serif" panose="020A0603040505020204" pitchFamily="18" charset="-52"/>
            </a:endParaRPr>
          </a:p>
        </p:txBody>
      </p:sp>
      <p:sp>
        <p:nvSpPr>
          <p:cNvPr id="6" name="Номер слайда 5"/>
          <p:cNvSpPr>
            <a:spLocks noGrp="1"/>
          </p:cNvSpPr>
          <p:nvPr>
            <p:ph type="sldNum" sz="quarter" idx="12"/>
          </p:nvPr>
        </p:nvSpPr>
        <p:spPr/>
        <p:txBody>
          <a:bodyPr/>
          <a:lstStyle/>
          <a:p>
            <a:fld id="{B19B0651-EE4F-4900-A07F-96A6BFA9D0F0}" type="slidenum">
              <a:rPr lang="ru-RU" smtClean="0"/>
              <a:t>21</a:t>
            </a:fld>
            <a:endParaRPr lang="ru-RU"/>
          </a:p>
        </p:txBody>
      </p:sp>
      <p:sp>
        <p:nvSpPr>
          <p:cNvPr id="5" name="TextBox 4"/>
          <p:cNvSpPr txBox="1"/>
          <p:nvPr/>
        </p:nvSpPr>
        <p:spPr>
          <a:xfrm>
            <a:off x="683568" y="5733256"/>
            <a:ext cx="7859216" cy="553998"/>
          </a:xfrm>
          <a:prstGeom prst="rect">
            <a:avLst/>
          </a:prstGeom>
          <a:noFill/>
        </p:spPr>
        <p:txBody>
          <a:bodyPr wrap="square" rtlCol="0">
            <a:spAutoFit/>
          </a:bodyPr>
          <a:lstStyle/>
          <a:p>
            <a:pPr algn="just"/>
            <a:r>
              <a:rPr lang="ru-RU" sz="1500" b="1" i="1" dirty="0" smtClean="0">
                <a:solidFill>
                  <a:srgbClr val="002060"/>
                </a:solidFill>
              </a:rPr>
              <a:t>!!!</a:t>
            </a:r>
            <a:r>
              <a:rPr lang="ru-RU" sz="1500" i="1" dirty="0" smtClean="0">
                <a:solidFill>
                  <a:srgbClr val="002060"/>
                </a:solidFill>
              </a:rPr>
              <a:t> Соглашение заключается по типовой форме, утвержденной приказом Департамента финансов Томской области от  03.11.2016 № 53</a:t>
            </a:r>
            <a:endParaRPr lang="ru-RU" sz="1500" i="1" dirty="0">
              <a:solidFill>
                <a:srgbClr val="002060"/>
              </a:solidFill>
            </a:endParaRPr>
          </a:p>
        </p:txBody>
      </p:sp>
    </p:spTree>
    <p:extLst>
      <p:ext uri="{BB962C8B-B14F-4D97-AF65-F5344CB8AC3E}">
        <p14:creationId xmlns:p14="http://schemas.microsoft.com/office/powerpoint/2010/main" val="38300264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123728" y="404664"/>
            <a:ext cx="5542384" cy="433263"/>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dirty="0" smtClean="0">
                <a:latin typeface="PT Astra Serif" panose="020A0603040505020204" pitchFamily="18" charset="-52"/>
                <a:ea typeface="PT Astra Serif" panose="020A0603040505020204" pitchFamily="18" charset="-52"/>
              </a:rPr>
              <a:t>Администрация Томской области </a:t>
            </a:r>
            <a:br>
              <a:rPr lang="ru-RU" sz="1600" dirty="0" smtClean="0">
                <a:latin typeface="PT Astra Serif" panose="020A0603040505020204" pitchFamily="18" charset="-52"/>
                <a:ea typeface="PT Astra Serif" panose="020A0603040505020204" pitchFamily="18" charset="-52"/>
              </a:rPr>
            </a:br>
            <a:r>
              <a:rPr lang="ru-RU" sz="16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600" dirty="0">
              <a:latin typeface="PT Astra Serif" panose="020A0603040505020204" pitchFamily="18" charset="-52"/>
              <a:ea typeface="PT Astra Serif" panose="020A0603040505020204" pitchFamily="18" charset="-52"/>
            </a:endParaRPr>
          </a:p>
        </p:txBody>
      </p:sp>
      <p:sp>
        <p:nvSpPr>
          <p:cNvPr id="6" name="Прямоугольник 5"/>
          <p:cNvSpPr/>
          <p:nvPr/>
        </p:nvSpPr>
        <p:spPr>
          <a:xfrm>
            <a:off x="2339752" y="1005787"/>
            <a:ext cx="6480720" cy="107721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r>
              <a:rPr lang="ru-RU" sz="2000" b="1" i="1" dirty="0">
                <a:latin typeface="PT Astra Serif" panose="020A0603040505020204" pitchFamily="18" charset="-52"/>
                <a:ea typeface="PT Astra Serif" panose="020A0603040505020204" pitchFamily="18" charset="-52"/>
              </a:rPr>
              <a:t>Принятие решения </a:t>
            </a:r>
            <a:r>
              <a:rPr lang="ru-RU" sz="2000" b="1" i="1" dirty="0" smtClean="0">
                <a:latin typeface="PT Astra Serif" panose="020A0603040505020204" pitchFamily="18" charset="-52"/>
                <a:ea typeface="PT Astra Serif" panose="020A0603040505020204" pitchFamily="18" charset="-52"/>
              </a:rPr>
              <a:t>об отказе в </a:t>
            </a:r>
            <a:r>
              <a:rPr lang="ru-RU" sz="2000" b="1" i="1" dirty="0">
                <a:latin typeface="PT Astra Serif" panose="020A0603040505020204" pitchFamily="18" charset="-52"/>
                <a:ea typeface="PT Astra Serif" panose="020A0603040505020204" pitchFamily="18" charset="-52"/>
              </a:rPr>
              <a:t>предоставлении субсидии</a:t>
            </a:r>
            <a:r>
              <a:rPr lang="ru-RU" sz="2400" b="1" i="1" dirty="0">
                <a:latin typeface="PT Astra Serif" panose="020A0603040505020204" pitchFamily="18" charset="-52"/>
                <a:ea typeface="PT Astra Serif" panose="020A0603040505020204" pitchFamily="18" charset="-52"/>
              </a:rPr>
              <a:t> </a:t>
            </a:r>
          </a:p>
          <a:p>
            <a:pPr lvl="0" algn="ctr"/>
            <a:r>
              <a:rPr lang="ru-RU" sz="2000" i="1" dirty="0">
                <a:latin typeface="PT Astra Serif" panose="020A0603040505020204" pitchFamily="18" charset="-52"/>
                <a:ea typeface="PT Astra Serif" panose="020A0603040505020204" pitchFamily="18" charset="-52"/>
              </a:rPr>
              <a:t>(</a:t>
            </a:r>
            <a:r>
              <a:rPr lang="ru-RU" sz="2000" i="1" dirty="0" smtClean="0">
                <a:latin typeface="PT Astra Serif" panose="020A0603040505020204" pitchFamily="18" charset="-52"/>
                <a:ea typeface="PT Astra Serif" panose="020A0603040505020204" pitchFamily="18" charset="-52"/>
              </a:rPr>
              <a:t>п.20, п.22 </a:t>
            </a:r>
            <a:r>
              <a:rPr lang="ru-RU" sz="2000" i="1" dirty="0">
                <a:latin typeface="PT Astra Serif" panose="020A0603040505020204" pitchFamily="18" charset="-52"/>
                <a:ea typeface="PT Astra Serif" panose="020A0603040505020204" pitchFamily="18" charset="-52"/>
              </a:rPr>
              <a:t>пост. № 205а)</a:t>
            </a:r>
            <a:endParaRPr lang="ru-RU" sz="2000" i="1" dirty="0"/>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7" name="Прямоугольник 6"/>
          <p:cNvSpPr/>
          <p:nvPr/>
        </p:nvSpPr>
        <p:spPr>
          <a:xfrm>
            <a:off x="312666" y="2276872"/>
            <a:ext cx="8474662" cy="6057043"/>
          </a:xfrm>
          <a:prstGeom prst="rect">
            <a:avLst/>
          </a:prstGeom>
        </p:spPr>
        <p:txBody>
          <a:bodyPr wrap="square">
            <a:spAutoFit/>
          </a:bodyPr>
          <a:lstStyle/>
          <a:p>
            <a:pPr lvl="0" algn="just">
              <a:lnSpc>
                <a:spcPct val="120000"/>
              </a:lnSpc>
            </a:pPr>
            <a:r>
              <a:rPr lang="ru-RU" b="1" dirty="0" smtClean="0">
                <a:latin typeface="PT Astra Serif" panose="020A0603040505020204" pitchFamily="18" charset="-52"/>
                <a:ea typeface="PT Astra Serif" panose="020A0603040505020204" pitchFamily="18" charset="-52"/>
                <a:cs typeface="+mj-cs"/>
              </a:rPr>
              <a:t>В</a:t>
            </a:r>
            <a:r>
              <a:rPr lang="en-US" b="1" dirty="0" smtClean="0">
                <a:latin typeface="PT Astra Serif" panose="020A0603040505020204" pitchFamily="18" charset="-52"/>
                <a:ea typeface="PT Astra Serif" panose="020A0603040505020204" pitchFamily="18" charset="-52"/>
                <a:cs typeface="+mj-cs"/>
              </a:rPr>
              <a:t> </a:t>
            </a:r>
            <a:r>
              <a:rPr lang="ru-RU" b="1" dirty="0" smtClean="0">
                <a:latin typeface="PT Astra Serif" panose="020A0603040505020204" pitchFamily="18" charset="-52"/>
                <a:ea typeface="PT Astra Serif" panose="020A0603040505020204" pitchFamily="18" charset="-52"/>
                <a:cs typeface="+mj-cs"/>
              </a:rPr>
              <a:t>случае принятия решения об отказе в предоставлении субсидии Департамент направляет в РСО уведомление об отказе в предоставлении субсидии с указанием оснований отказа.</a:t>
            </a:r>
          </a:p>
          <a:p>
            <a:pPr lvl="0" algn="ctr">
              <a:lnSpc>
                <a:spcPct val="120000"/>
              </a:lnSpc>
            </a:pPr>
            <a:endParaRPr lang="ru-RU" b="1" dirty="0" smtClean="0">
              <a:latin typeface="PT Astra Serif" panose="020A0603040505020204" pitchFamily="18" charset="-52"/>
              <a:ea typeface="PT Astra Serif" panose="020A0603040505020204" pitchFamily="18" charset="-52"/>
              <a:cs typeface="+mj-cs"/>
            </a:endParaRPr>
          </a:p>
          <a:p>
            <a:pPr lvl="0" algn="ctr">
              <a:lnSpc>
                <a:spcPct val="120000"/>
              </a:lnSpc>
            </a:pPr>
            <a:r>
              <a:rPr lang="ru-RU" b="1" dirty="0" smtClean="0">
                <a:latin typeface="PT Astra Serif" panose="020A0603040505020204" pitchFamily="18" charset="-52"/>
                <a:ea typeface="PT Astra Serif" panose="020A0603040505020204" pitchFamily="18" charset="-52"/>
                <a:cs typeface="+mj-cs"/>
              </a:rPr>
              <a:t>Основания для отказа в предоставлении субсидии</a:t>
            </a:r>
            <a:r>
              <a:rPr lang="en-US" b="1" dirty="0" smtClean="0">
                <a:latin typeface="PT Astra Serif" panose="020A0603040505020204" pitchFamily="18" charset="-52"/>
                <a:ea typeface="PT Astra Serif" panose="020A0603040505020204" pitchFamily="18" charset="-52"/>
                <a:cs typeface="+mj-cs"/>
              </a:rPr>
              <a:t>:</a:t>
            </a:r>
            <a:endParaRPr lang="ru-RU" b="1" dirty="0" smtClean="0">
              <a:latin typeface="PT Astra Serif" panose="020A0603040505020204" pitchFamily="18" charset="-52"/>
              <a:ea typeface="PT Astra Serif" panose="020A0603040505020204" pitchFamily="18" charset="-52"/>
              <a:cs typeface="+mj-cs"/>
            </a:endParaRPr>
          </a:p>
          <a:p>
            <a:pPr marL="342900" indent="-342900" algn="just">
              <a:lnSpc>
                <a:spcPct val="120000"/>
              </a:lnSpc>
              <a:buFont typeface="+mj-lt"/>
              <a:buAutoNum type="arabicPeriod"/>
            </a:pPr>
            <a:r>
              <a:rPr lang="ru-RU" dirty="0">
                <a:latin typeface="PT Astra Serif" panose="020A0603040505020204" pitchFamily="18" charset="-52"/>
                <a:ea typeface="PT Astra Serif" panose="020A0603040505020204" pitchFamily="18" charset="-52"/>
              </a:rPr>
              <a:t>несоответствие представленных документов требованиям, определенным </a:t>
            </a:r>
            <a:r>
              <a:rPr lang="ru-RU" dirty="0" smtClean="0">
                <a:latin typeface="PT Astra Serif" panose="020A0603040505020204" pitchFamily="18" charset="-52"/>
                <a:ea typeface="PT Astra Serif" panose="020A0603040505020204" pitchFamily="18" charset="-52"/>
              </a:rPr>
              <a:t>пунктом 18 Порядка</a:t>
            </a:r>
            <a:r>
              <a:rPr lang="ru-RU" dirty="0">
                <a:latin typeface="PT Astra Serif" panose="020A0603040505020204" pitchFamily="18" charset="-52"/>
                <a:ea typeface="PT Astra Serif" panose="020A0603040505020204" pitchFamily="18" charset="-52"/>
              </a:rPr>
              <a:t>, или непредставление (представление не в полном объеме) указанных документов</a:t>
            </a:r>
            <a:r>
              <a:rPr lang="ru-RU" dirty="0" smtClean="0">
                <a:latin typeface="PT Astra Serif" panose="020A0603040505020204" pitchFamily="18" charset="-52"/>
                <a:ea typeface="PT Astra Serif" panose="020A0603040505020204" pitchFamily="18" charset="-52"/>
              </a:rPr>
              <a:t>;</a:t>
            </a:r>
            <a:endParaRPr lang="en-US" dirty="0">
              <a:latin typeface="PT Astra Serif" panose="020A0603040505020204" pitchFamily="18" charset="-52"/>
              <a:ea typeface="PT Astra Serif" panose="020A0603040505020204" pitchFamily="18" charset="-52"/>
            </a:endParaRPr>
          </a:p>
          <a:p>
            <a:pPr marL="342900" indent="-342900" algn="just">
              <a:lnSpc>
                <a:spcPct val="120000"/>
              </a:lnSpc>
              <a:buFont typeface="+mj-lt"/>
              <a:buAutoNum type="arabicPeriod"/>
            </a:pPr>
            <a:r>
              <a:rPr lang="ru-RU" dirty="0" smtClean="0">
                <a:latin typeface="PT Astra Serif" panose="020A0603040505020204" pitchFamily="18" charset="-52"/>
                <a:ea typeface="PT Astra Serif" panose="020A0603040505020204" pitchFamily="18" charset="-52"/>
              </a:rPr>
              <a:t>установление </a:t>
            </a:r>
            <a:r>
              <a:rPr lang="ru-RU" dirty="0">
                <a:latin typeface="PT Astra Serif" panose="020A0603040505020204" pitchFamily="18" charset="-52"/>
                <a:ea typeface="PT Astra Serif" panose="020A0603040505020204" pitchFamily="18" charset="-52"/>
              </a:rPr>
              <a:t>факта недостоверности представленной РСО </a:t>
            </a:r>
            <a:r>
              <a:rPr lang="ru-RU" dirty="0" smtClean="0">
                <a:latin typeface="PT Astra Serif" panose="020A0603040505020204" pitchFamily="18" charset="-52"/>
                <a:ea typeface="PT Astra Serif" panose="020A0603040505020204" pitchFamily="18" charset="-52"/>
              </a:rPr>
              <a:t>информации</a:t>
            </a:r>
            <a:r>
              <a:rPr lang="en-US" dirty="0" smtClean="0">
                <a:latin typeface="PT Astra Serif" panose="020A0603040505020204" pitchFamily="18" charset="-52"/>
                <a:ea typeface="PT Astra Serif" panose="020A0603040505020204" pitchFamily="18" charset="-52"/>
              </a:rPr>
              <a:t>;</a:t>
            </a:r>
          </a:p>
          <a:p>
            <a:pPr marL="342900" indent="-342900" algn="just">
              <a:lnSpc>
                <a:spcPct val="120000"/>
              </a:lnSpc>
              <a:buFont typeface="+mj-lt"/>
              <a:buAutoNum type="arabicPeriod"/>
            </a:pPr>
            <a:r>
              <a:rPr lang="ru-RU" dirty="0" smtClean="0">
                <a:latin typeface="PT Astra Serif" panose="020A0603040505020204" pitchFamily="18" charset="-52"/>
                <a:ea typeface="PT Astra Serif" panose="020A0603040505020204" pitchFamily="18" charset="-52"/>
              </a:rPr>
              <a:t>несоблюдение </a:t>
            </a:r>
            <a:r>
              <a:rPr lang="ru-RU" dirty="0">
                <a:latin typeface="PT Astra Serif" panose="020A0603040505020204" pitchFamily="18" charset="-52"/>
                <a:ea typeface="PT Astra Serif" panose="020A0603040505020204" pitchFamily="18" charset="-52"/>
              </a:rPr>
              <a:t>условий, предусмотренных пунктом </a:t>
            </a:r>
            <a:r>
              <a:rPr lang="ru-RU" dirty="0" smtClean="0">
                <a:latin typeface="PT Astra Serif" panose="020A0603040505020204" pitchFamily="18" charset="-52"/>
                <a:ea typeface="PT Astra Serif" panose="020A0603040505020204" pitchFamily="18" charset="-52"/>
              </a:rPr>
              <a:t>19 Порядка</a:t>
            </a:r>
            <a:r>
              <a:rPr lang="en-US" dirty="0" smtClean="0"/>
              <a:t>;</a:t>
            </a:r>
          </a:p>
          <a:p>
            <a:pPr marL="342900" indent="-342900" algn="just">
              <a:lnSpc>
                <a:spcPct val="120000"/>
              </a:lnSpc>
              <a:buFont typeface="+mj-lt"/>
              <a:buAutoNum type="arabicPeriod"/>
            </a:pPr>
            <a:r>
              <a:rPr lang="ru-RU" dirty="0" smtClean="0">
                <a:latin typeface="PT Astra Serif" panose="020A0603040505020204" pitchFamily="18" charset="-52"/>
                <a:ea typeface="PT Astra Serif" panose="020A0603040505020204" pitchFamily="18" charset="-52"/>
              </a:rPr>
              <a:t>неправильное </a:t>
            </a:r>
            <a:r>
              <a:rPr lang="ru-RU" dirty="0">
                <a:latin typeface="PT Astra Serif" panose="020A0603040505020204" pitchFamily="18" charset="-52"/>
                <a:ea typeface="PT Astra Serif" panose="020A0603040505020204" pitchFamily="18" charset="-52"/>
              </a:rPr>
              <a:t>применение в расчете субсидий экономически обоснованного тарифа или льготного тарифа на коммунальный ресурс</a:t>
            </a:r>
            <a:r>
              <a:rPr lang="ru-RU" dirty="0" smtClean="0"/>
              <a:t>.</a:t>
            </a:r>
            <a:endParaRPr lang="ru-RU" dirty="0"/>
          </a:p>
          <a:p>
            <a:pPr algn="just">
              <a:lnSpc>
                <a:spcPct val="120000"/>
              </a:lnSpc>
            </a:pPr>
            <a:r>
              <a:rPr lang="ru-RU" dirty="0"/>
              <a:t/>
            </a:r>
            <a:br>
              <a:rPr lang="ru-RU" dirty="0"/>
            </a:br>
            <a:endParaRPr lang="ru-RU" dirty="0"/>
          </a:p>
          <a:p>
            <a:pPr marL="342900" indent="-342900" algn="just">
              <a:lnSpc>
                <a:spcPct val="120000"/>
              </a:lnSpc>
              <a:buFont typeface="+mj-lt"/>
              <a:buAutoNum type="arabicPeriod"/>
            </a:pPr>
            <a:endParaRPr lang="ru-RU" dirty="0">
              <a:latin typeface="PT Astra Serif" panose="020A0603040505020204" pitchFamily="18" charset="-52"/>
              <a:ea typeface="PT Astra Serif" panose="020A0603040505020204" pitchFamily="18" charset="-52"/>
            </a:endParaRPr>
          </a:p>
          <a:p>
            <a:pPr marL="342900" lvl="0" indent="-342900" algn="ctr">
              <a:lnSpc>
                <a:spcPct val="120000"/>
              </a:lnSpc>
              <a:buFont typeface="+mj-lt"/>
              <a:buAutoNum type="arabicPeriod"/>
            </a:pPr>
            <a:endParaRPr lang="ru-RU" b="1" dirty="0" smtClean="0">
              <a:latin typeface="PT Astra Serif" panose="020A0603040505020204" pitchFamily="18" charset="-52"/>
              <a:ea typeface="PT Astra Serif" panose="020A0603040505020204" pitchFamily="18" charset="-52"/>
              <a:cs typeface="+mj-cs"/>
            </a:endParaRPr>
          </a:p>
          <a:p>
            <a:pPr lvl="0"/>
            <a:endParaRPr lang="ru-RU" sz="1400" dirty="0">
              <a:latin typeface="PT Astra Serif" panose="020A0603040505020204" pitchFamily="18" charset="-52"/>
              <a:ea typeface="PT Astra Serif" panose="020A0603040505020204" pitchFamily="18" charset="-52"/>
              <a:cs typeface="+mj-cs"/>
            </a:endParaRPr>
          </a:p>
          <a:p>
            <a:pPr algn="just"/>
            <a:endParaRPr lang="ru-RU" sz="1400" dirty="0"/>
          </a:p>
          <a:p>
            <a:pPr marL="171450" lvl="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p:txBody>
      </p:sp>
      <p:sp>
        <p:nvSpPr>
          <p:cNvPr id="2" name="Номер слайда 1"/>
          <p:cNvSpPr>
            <a:spLocks noGrp="1"/>
          </p:cNvSpPr>
          <p:nvPr>
            <p:ph type="sldNum" sz="quarter" idx="12"/>
          </p:nvPr>
        </p:nvSpPr>
        <p:spPr/>
        <p:txBody>
          <a:bodyPr/>
          <a:lstStyle/>
          <a:p>
            <a:fld id="{B19B0651-EE4F-4900-A07F-96A6BFA9D0F0}" type="slidenum">
              <a:rPr lang="ru-RU" smtClean="0"/>
              <a:t>22</a:t>
            </a:fld>
            <a:endParaRPr lang="ru-RU"/>
          </a:p>
        </p:txBody>
      </p:sp>
    </p:spTree>
    <p:extLst>
      <p:ext uri="{BB962C8B-B14F-4D97-AF65-F5344CB8AC3E}">
        <p14:creationId xmlns:p14="http://schemas.microsoft.com/office/powerpoint/2010/main" val="40502889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699792" y="333809"/>
            <a:ext cx="5542384" cy="4332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500" dirty="0" smtClean="0">
                <a:latin typeface="PT Astra Serif" panose="020A0603040505020204" pitchFamily="18" charset="-52"/>
                <a:ea typeface="PT Astra Serif" panose="020A0603040505020204" pitchFamily="18" charset="-52"/>
              </a:rPr>
              <a:t>Администрация Томской области </a:t>
            </a:r>
            <a:br>
              <a:rPr lang="ru-RU" sz="1500" dirty="0" smtClean="0">
                <a:latin typeface="PT Astra Serif" panose="020A0603040505020204" pitchFamily="18" charset="-52"/>
                <a:ea typeface="PT Astra Serif" panose="020A0603040505020204" pitchFamily="18" charset="-52"/>
              </a:rPr>
            </a:br>
            <a:r>
              <a:rPr lang="ru-RU" sz="15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500" dirty="0">
              <a:latin typeface="PT Astra Serif" panose="020A0603040505020204" pitchFamily="18" charset="-52"/>
              <a:ea typeface="PT Astra Serif" panose="020A0603040505020204" pitchFamily="18" charset="-52"/>
            </a:endParaRPr>
          </a:p>
        </p:txBody>
      </p:sp>
      <p:sp>
        <p:nvSpPr>
          <p:cNvPr id="6" name="Прямоугольник 5"/>
          <p:cNvSpPr/>
          <p:nvPr/>
        </p:nvSpPr>
        <p:spPr>
          <a:xfrm>
            <a:off x="2339752" y="1005787"/>
            <a:ext cx="648072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r>
              <a:rPr lang="ru-RU" sz="2000" b="1" i="1" dirty="0" smtClean="0">
                <a:latin typeface="PT Astra Serif" panose="020A0603040505020204" pitchFamily="18" charset="-52"/>
                <a:ea typeface="PT Astra Serif" panose="020A0603040505020204" pitchFamily="18" charset="-52"/>
              </a:rPr>
              <a:t>Предоставление субсидии </a:t>
            </a:r>
          </a:p>
          <a:p>
            <a:pPr lvl="0" algn="ctr"/>
            <a:r>
              <a:rPr lang="ru-RU" sz="2000" i="1" dirty="0" smtClean="0">
                <a:latin typeface="PT Astra Serif" panose="020A0603040505020204" pitchFamily="18" charset="-52"/>
                <a:ea typeface="PT Astra Serif" panose="020A0603040505020204" pitchFamily="18" charset="-52"/>
              </a:rPr>
              <a:t>(пп.2 п.21 пост. № 205а)</a:t>
            </a:r>
            <a:endParaRPr lang="ru-RU" sz="2000" i="1" dirty="0"/>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8" name="Текст 7"/>
          <p:cNvSpPr>
            <a:spLocks noGrp="1"/>
          </p:cNvSpPr>
          <p:nvPr>
            <p:ph type="body" idx="1"/>
          </p:nvPr>
        </p:nvSpPr>
        <p:spPr>
          <a:xfrm>
            <a:off x="457200" y="1744451"/>
            <a:ext cx="4040188" cy="430423"/>
          </a:xfrm>
        </p:spPr>
        <p:txBody>
          <a:bodyPr>
            <a:normAutofit/>
          </a:bodyPr>
          <a:lstStyle/>
          <a:p>
            <a:pPr algn="ctr"/>
            <a:r>
              <a:rPr lang="ru-RU" sz="2000" dirty="0" smtClean="0">
                <a:latin typeface="PT Astra Serif" panose="020A0603040505020204" pitchFamily="18" charset="-52"/>
                <a:ea typeface="PT Astra Serif" panose="020A0603040505020204" pitchFamily="18" charset="-52"/>
              </a:rPr>
              <a:t>Действия РСО </a:t>
            </a:r>
            <a:endParaRPr lang="ru-RU" sz="2000" dirty="0">
              <a:latin typeface="PT Astra Serif" panose="020A0603040505020204" pitchFamily="18" charset="-52"/>
              <a:ea typeface="PT Astra Serif" panose="020A0603040505020204" pitchFamily="18" charset="-52"/>
            </a:endParaRPr>
          </a:p>
        </p:txBody>
      </p:sp>
      <p:sp>
        <p:nvSpPr>
          <p:cNvPr id="9" name="Объект 8"/>
          <p:cNvSpPr>
            <a:spLocks noGrp="1"/>
          </p:cNvSpPr>
          <p:nvPr>
            <p:ph sz="half" idx="2"/>
          </p:nvPr>
        </p:nvSpPr>
        <p:spPr>
          <a:xfrm>
            <a:off x="457200" y="2174875"/>
            <a:ext cx="4690864" cy="3951288"/>
          </a:xfrm>
        </p:spPr>
        <p:txBody>
          <a:bodyPr>
            <a:normAutofit/>
          </a:bodyPr>
          <a:lstStyle/>
          <a:p>
            <a:pPr marL="0" indent="0">
              <a:buNone/>
            </a:pPr>
            <a:r>
              <a:rPr lang="ru-RU" sz="1400" b="1" u="sng" dirty="0" smtClean="0">
                <a:latin typeface="PT Astra Serif" panose="020A0603040505020204" pitchFamily="18" charset="-52"/>
                <a:ea typeface="PT Astra Serif" panose="020A0603040505020204" pitchFamily="18" charset="-52"/>
              </a:rPr>
              <a:t>направляет в Департамент</a:t>
            </a:r>
            <a:r>
              <a:rPr lang="en-US" sz="1400" b="1" u="sng" dirty="0" smtClean="0">
                <a:latin typeface="PT Astra Serif" panose="020A0603040505020204" pitchFamily="18" charset="-52"/>
                <a:ea typeface="PT Astra Serif" panose="020A0603040505020204" pitchFamily="18" charset="-52"/>
              </a:rPr>
              <a:t>:</a:t>
            </a:r>
            <a:endParaRPr lang="ru-RU" sz="1400" b="1" u="sng"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r>
              <a:rPr lang="ru-RU" sz="1400" dirty="0">
                <a:latin typeface="PT Astra Serif" panose="020A0603040505020204" pitchFamily="18" charset="-52"/>
                <a:ea typeface="PT Astra Serif" panose="020A0603040505020204" pitchFamily="18" charset="-52"/>
              </a:rPr>
              <a:t>расчет субсидий, сформированный за отчетный месяц, по реализации коммунального ресурса с указанием объемов фактически отпущенного коммунального ресурса, предъявленного по льготным тарифам, по форме, утвержденной Департаментом, произведенный в соответствии с пунктом </a:t>
            </a:r>
            <a:r>
              <a:rPr lang="ru-RU" sz="1400" dirty="0" smtClean="0">
                <a:latin typeface="PT Astra Serif" panose="020A0603040505020204" pitchFamily="18" charset="-52"/>
                <a:ea typeface="PT Astra Serif" panose="020A0603040505020204" pitchFamily="18" charset="-52"/>
              </a:rPr>
              <a:t>36 Порядка</a:t>
            </a:r>
            <a:r>
              <a:rPr lang="en-US" sz="1400" dirty="0" smtClean="0">
                <a:latin typeface="PT Astra Serif" panose="020A0603040505020204" pitchFamily="18" charset="-52"/>
                <a:ea typeface="PT Astra Serif" panose="020A0603040505020204" pitchFamily="18" charset="-52"/>
              </a:rPr>
              <a:t>;</a:t>
            </a:r>
            <a:endParaRPr lang="ru-RU" sz="1400"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en-US" sz="1400"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r>
              <a:rPr lang="ru-RU" sz="1400" dirty="0" smtClean="0">
                <a:latin typeface="PT Astra Serif" panose="020A0603040505020204" pitchFamily="18" charset="-52"/>
                <a:ea typeface="PT Astra Serif" panose="020A0603040505020204" pitchFamily="18" charset="-52"/>
              </a:rPr>
              <a:t>документы</a:t>
            </a:r>
            <a:r>
              <a:rPr lang="ru-RU" sz="1400" dirty="0">
                <a:latin typeface="PT Astra Serif" panose="020A0603040505020204" pitchFamily="18" charset="-52"/>
                <a:ea typeface="PT Astra Serif" panose="020A0603040505020204" pitchFamily="18" charset="-52"/>
              </a:rPr>
              <a:t>, подтверждающие фактический объем реализации (фактический отпуск) коммунального ресурса и начислений льготным потребителям по каждому коммунальному </a:t>
            </a:r>
            <a:r>
              <a:rPr lang="ru-RU" sz="1400" dirty="0" smtClean="0">
                <a:latin typeface="PT Astra Serif" panose="020A0603040505020204" pitchFamily="18" charset="-52"/>
                <a:ea typeface="PT Astra Serif" panose="020A0603040505020204" pitchFamily="18" charset="-52"/>
              </a:rPr>
              <a:t>ресурсу</a:t>
            </a:r>
            <a:r>
              <a:rPr lang="en-US" sz="1400" dirty="0" smtClean="0">
                <a:latin typeface="PT Astra Serif" panose="020A0603040505020204" pitchFamily="18" charset="-52"/>
                <a:ea typeface="PT Astra Serif" panose="020A0603040505020204" pitchFamily="18" charset="-52"/>
              </a:rPr>
              <a:t>;</a:t>
            </a:r>
            <a:endParaRPr lang="ru-RU" sz="1400"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en-US" sz="1400"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r>
              <a:rPr lang="ru-RU" sz="1400" dirty="0">
                <a:latin typeface="PT Astra Serif" panose="020A0603040505020204" pitchFamily="18" charset="-52"/>
                <a:ea typeface="PT Astra Serif" panose="020A0603040505020204" pitchFamily="18" charset="-52"/>
              </a:rPr>
              <a:t>копии счетов бухгалтерского учета, отражающих фактический объем начислений за реализацию каждого коммунального ресурса в отчетном </a:t>
            </a:r>
            <a:r>
              <a:rPr lang="ru-RU" sz="1400" dirty="0" smtClean="0">
                <a:latin typeface="PT Astra Serif" panose="020A0603040505020204" pitchFamily="18" charset="-52"/>
                <a:ea typeface="PT Astra Serif" panose="020A0603040505020204" pitchFamily="18" charset="-52"/>
              </a:rPr>
              <a:t>месяце.</a:t>
            </a:r>
            <a:r>
              <a:rPr lang="ru-RU" sz="1400" dirty="0">
                <a:latin typeface="PT Astra Serif" panose="020A0603040505020204" pitchFamily="18" charset="-52"/>
                <a:ea typeface="PT Astra Serif" panose="020A0603040505020204" pitchFamily="18" charset="-52"/>
              </a:rPr>
              <a:t/>
            </a:r>
            <a:br>
              <a:rPr lang="ru-RU" sz="1400" dirty="0">
                <a:latin typeface="PT Astra Serif" panose="020A0603040505020204" pitchFamily="18" charset="-52"/>
                <a:ea typeface="PT Astra Serif" panose="020A0603040505020204" pitchFamily="18" charset="-52"/>
              </a:rPr>
            </a:br>
            <a:endParaRPr lang="ru-RU" sz="1400" dirty="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ru-RU" sz="1800" dirty="0">
              <a:latin typeface="PT Astra Serif" panose="020A0603040505020204" pitchFamily="18" charset="-52"/>
              <a:ea typeface="PT Astra Serif" panose="020A0603040505020204" pitchFamily="18" charset="-52"/>
            </a:endParaRPr>
          </a:p>
          <a:p>
            <a:pPr>
              <a:buFont typeface="Wingdings" panose="05000000000000000000" pitchFamily="2" charset="2"/>
              <a:buChar char="§"/>
            </a:pPr>
            <a:endParaRPr lang="ru-RU" sz="1800" dirty="0" smtClean="0">
              <a:latin typeface="PT Astra Serif" panose="020A0603040505020204" pitchFamily="18" charset="-52"/>
              <a:ea typeface="PT Astra Serif" panose="020A0603040505020204" pitchFamily="18" charset="-52"/>
            </a:endParaRPr>
          </a:p>
          <a:p>
            <a:endParaRPr lang="en-US" sz="1800" dirty="0" smtClean="0">
              <a:latin typeface="PT Astra Serif" panose="020A0603040505020204" pitchFamily="18" charset="-52"/>
              <a:ea typeface="PT Astra Serif" panose="020A0603040505020204" pitchFamily="18" charset="-52"/>
            </a:endParaRPr>
          </a:p>
          <a:p>
            <a:endParaRPr lang="ru-RU" sz="1800" dirty="0" smtClean="0">
              <a:latin typeface="PT Astra Serif" panose="020A0603040505020204" pitchFamily="18" charset="-52"/>
              <a:ea typeface="PT Astra Serif" panose="020A0603040505020204" pitchFamily="18" charset="-52"/>
            </a:endParaRPr>
          </a:p>
          <a:p>
            <a:endParaRPr lang="ru-RU" sz="1800" dirty="0">
              <a:latin typeface="PT Astra Serif" panose="020A0603040505020204" pitchFamily="18" charset="-52"/>
              <a:ea typeface="PT Astra Serif" panose="020A0603040505020204" pitchFamily="18" charset="-52"/>
            </a:endParaRPr>
          </a:p>
        </p:txBody>
      </p:sp>
      <p:sp>
        <p:nvSpPr>
          <p:cNvPr id="10" name="Текст 9"/>
          <p:cNvSpPr>
            <a:spLocks noGrp="1"/>
          </p:cNvSpPr>
          <p:nvPr>
            <p:ph type="body" sz="quarter" idx="3"/>
          </p:nvPr>
        </p:nvSpPr>
        <p:spPr>
          <a:xfrm>
            <a:off x="4645025" y="1744451"/>
            <a:ext cx="4041775" cy="430424"/>
          </a:xfrm>
        </p:spPr>
        <p:txBody>
          <a:bodyPr>
            <a:normAutofit/>
          </a:bodyPr>
          <a:lstStyle/>
          <a:p>
            <a:pPr algn="ctr"/>
            <a:r>
              <a:rPr lang="ru-RU" sz="2000" dirty="0" smtClean="0">
                <a:latin typeface="PT Astra Serif" panose="020A0603040505020204" pitchFamily="18" charset="-52"/>
                <a:ea typeface="PT Astra Serif" panose="020A0603040505020204" pitchFamily="18" charset="-52"/>
              </a:rPr>
              <a:t>Сроки</a:t>
            </a:r>
            <a:endParaRPr lang="ru-RU" sz="2000" dirty="0">
              <a:latin typeface="PT Astra Serif" panose="020A0603040505020204" pitchFamily="18" charset="-52"/>
              <a:ea typeface="PT Astra Serif" panose="020A0603040505020204" pitchFamily="18" charset="-52"/>
            </a:endParaRPr>
          </a:p>
        </p:txBody>
      </p:sp>
      <p:sp>
        <p:nvSpPr>
          <p:cNvPr id="12" name="Объект 11"/>
          <p:cNvSpPr>
            <a:spLocks noGrp="1"/>
          </p:cNvSpPr>
          <p:nvPr>
            <p:ph sz="quarter" idx="4"/>
          </p:nvPr>
        </p:nvSpPr>
        <p:spPr>
          <a:xfrm>
            <a:off x="5220072" y="2492896"/>
            <a:ext cx="3466728" cy="3633266"/>
          </a:xfrm>
        </p:spPr>
        <p:txBody>
          <a:bodyPr>
            <a:normAutofit/>
          </a:bodyPr>
          <a:lstStyle/>
          <a:p>
            <a:pPr algn="just">
              <a:buFont typeface="Wingdings" panose="05000000000000000000" pitchFamily="2" charset="2"/>
              <a:buChar char="§"/>
            </a:pPr>
            <a:r>
              <a:rPr lang="ru-RU" sz="1400" i="1" dirty="0">
                <a:solidFill>
                  <a:srgbClr val="FF0000"/>
                </a:solidFill>
                <a:latin typeface="PT Astra Serif" panose="020A0603040505020204" pitchFamily="18" charset="-52"/>
                <a:ea typeface="PT Astra Serif" panose="020A0603040505020204" pitchFamily="18" charset="-52"/>
              </a:rPr>
              <a:t>за </a:t>
            </a:r>
            <a:r>
              <a:rPr lang="ru-RU" sz="1400" i="1" dirty="0" smtClean="0">
                <a:solidFill>
                  <a:srgbClr val="FF0000"/>
                </a:solidFill>
                <a:latin typeface="PT Astra Serif" panose="020A0603040505020204" pitchFamily="18" charset="-52"/>
                <a:ea typeface="PT Astra Serif" panose="020A0603040505020204" pitchFamily="18" charset="-52"/>
              </a:rPr>
              <a:t>период с </a:t>
            </a:r>
            <a:r>
              <a:rPr lang="ru-RU" sz="1400" i="1" dirty="0">
                <a:solidFill>
                  <a:srgbClr val="FF0000"/>
                </a:solidFill>
                <a:latin typeface="PT Astra Serif" panose="020A0603040505020204" pitchFamily="18" charset="-52"/>
                <a:ea typeface="PT Astra Serif" panose="020A0603040505020204" pitchFamily="18" charset="-52"/>
              </a:rPr>
              <a:t>1 декабря отчетного года до даты заключения соглашения в период возмещения </a:t>
            </a:r>
            <a:r>
              <a:rPr lang="ru-RU" sz="1400" dirty="0" smtClean="0">
                <a:solidFill>
                  <a:srgbClr val="FF0000"/>
                </a:solidFill>
                <a:latin typeface="PT Astra Serif" panose="020A0603040505020204" pitchFamily="18" charset="-52"/>
                <a:ea typeface="PT Astra Serif" panose="020A0603040505020204" pitchFamily="18" charset="-52"/>
              </a:rPr>
              <a:t>- в </a:t>
            </a:r>
            <a:r>
              <a:rPr lang="ru-RU" sz="1400" dirty="0">
                <a:solidFill>
                  <a:srgbClr val="FF0000"/>
                </a:solidFill>
                <a:latin typeface="PT Astra Serif" panose="020A0603040505020204" pitchFamily="18" charset="-52"/>
                <a:ea typeface="PT Astra Serif" panose="020A0603040505020204" pitchFamily="18" charset="-52"/>
              </a:rPr>
              <a:t>течение 20 рабочих дней с даты заключения </a:t>
            </a:r>
            <a:r>
              <a:rPr lang="ru-RU" sz="1400" dirty="0" smtClean="0">
                <a:solidFill>
                  <a:srgbClr val="FF0000"/>
                </a:solidFill>
                <a:latin typeface="PT Astra Serif" panose="020A0603040505020204" pitchFamily="18" charset="-52"/>
                <a:ea typeface="PT Astra Serif" panose="020A0603040505020204" pitchFamily="18" charset="-52"/>
              </a:rPr>
              <a:t>соглашения</a:t>
            </a:r>
          </a:p>
          <a:p>
            <a:pPr algn="just">
              <a:buFont typeface="Wingdings" panose="05000000000000000000" pitchFamily="2" charset="2"/>
              <a:buChar char="§"/>
            </a:pPr>
            <a:endParaRPr lang="ru-RU" sz="1400" i="1" dirty="0" smtClean="0">
              <a:solidFill>
                <a:srgbClr val="FF0000"/>
              </a:solidFill>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r>
              <a:rPr lang="ru-RU" sz="1400" i="1" dirty="0" smtClean="0">
                <a:solidFill>
                  <a:srgbClr val="FF0000"/>
                </a:solidFill>
                <a:latin typeface="PT Astra Serif" panose="020A0603040505020204" pitchFamily="18" charset="-52"/>
                <a:ea typeface="PT Astra Serif" panose="020A0603040505020204" pitchFamily="18" charset="-52"/>
              </a:rPr>
              <a:t>в рамках заключенного соглашения </a:t>
            </a:r>
            <a:r>
              <a:rPr lang="ru-RU" sz="1400" dirty="0" smtClean="0">
                <a:solidFill>
                  <a:srgbClr val="FF0000"/>
                </a:solidFill>
                <a:latin typeface="PT Astra Serif" panose="020A0603040505020204" pitchFamily="18" charset="-52"/>
                <a:ea typeface="PT Astra Serif" panose="020A0603040505020204" pitchFamily="18" charset="-52"/>
              </a:rPr>
              <a:t>- </a:t>
            </a:r>
            <a:r>
              <a:rPr lang="ru-RU" sz="1400" dirty="0">
                <a:solidFill>
                  <a:srgbClr val="FF0000"/>
                </a:solidFill>
                <a:latin typeface="PT Astra Serif" panose="020A0603040505020204" pitchFamily="18" charset="-52"/>
                <a:ea typeface="PT Astra Serif" panose="020A0603040505020204" pitchFamily="18" charset="-52"/>
              </a:rPr>
              <a:t>ежемесячно, не позднее последнего числа месяца, следующего за </a:t>
            </a:r>
            <a:r>
              <a:rPr lang="ru-RU" sz="1400" dirty="0" smtClean="0">
                <a:solidFill>
                  <a:srgbClr val="FF0000"/>
                </a:solidFill>
                <a:latin typeface="PT Astra Serif" panose="020A0603040505020204" pitchFamily="18" charset="-52"/>
                <a:ea typeface="PT Astra Serif" panose="020A0603040505020204" pitchFamily="18" charset="-52"/>
              </a:rPr>
              <a:t>отчетным.</a:t>
            </a:r>
          </a:p>
          <a:p>
            <a:pPr marL="0" indent="0" algn="just">
              <a:buNone/>
            </a:pPr>
            <a:r>
              <a:rPr lang="ru-RU" sz="1400" dirty="0">
                <a:solidFill>
                  <a:srgbClr val="FF0000"/>
                </a:solidFill>
                <a:latin typeface="PT Astra Serif" panose="020A0603040505020204" pitchFamily="18" charset="-52"/>
                <a:ea typeface="PT Astra Serif" panose="020A0603040505020204" pitchFamily="18" charset="-52"/>
              </a:rPr>
              <a:t/>
            </a:r>
            <a:br>
              <a:rPr lang="ru-RU" sz="1400" dirty="0">
                <a:solidFill>
                  <a:srgbClr val="FF0000"/>
                </a:solidFill>
                <a:latin typeface="PT Astra Serif" panose="020A0603040505020204" pitchFamily="18" charset="-52"/>
                <a:ea typeface="PT Astra Serif" panose="020A0603040505020204" pitchFamily="18" charset="-52"/>
              </a:rPr>
            </a:br>
            <a:endParaRPr lang="ru-RU" sz="1400" dirty="0">
              <a:solidFill>
                <a:srgbClr val="FF0000"/>
              </a:solidFill>
              <a:latin typeface="PT Astra Serif" panose="020A0603040505020204" pitchFamily="18" charset="-52"/>
              <a:ea typeface="PT Astra Serif" panose="020A0603040505020204" pitchFamily="18" charset="-52"/>
            </a:endParaRPr>
          </a:p>
          <a:p>
            <a:pPr marL="0" indent="0">
              <a:buNone/>
            </a:pPr>
            <a:r>
              <a:rPr lang="ru-RU" sz="1800" dirty="0">
                <a:solidFill>
                  <a:srgbClr val="FF0000"/>
                </a:solidFill>
              </a:rPr>
              <a:t/>
            </a:r>
            <a:br>
              <a:rPr lang="ru-RU" sz="1800" dirty="0">
                <a:solidFill>
                  <a:srgbClr val="FF0000"/>
                </a:solidFill>
              </a:rPr>
            </a:br>
            <a:endParaRPr lang="ru-RU" sz="1800" dirty="0">
              <a:solidFill>
                <a:srgbClr val="FF0000"/>
              </a:solidFill>
            </a:endParaRPr>
          </a:p>
          <a:p>
            <a:endParaRPr lang="ru-RU" sz="1800" dirty="0">
              <a:solidFill>
                <a:srgbClr val="FF0000"/>
              </a:solidFill>
              <a:latin typeface="PT Astra Serif" panose="020A0603040505020204" pitchFamily="18" charset="-52"/>
              <a:ea typeface="PT Astra Serif" panose="020A0603040505020204" pitchFamily="18" charset="-52"/>
            </a:endParaRPr>
          </a:p>
        </p:txBody>
      </p:sp>
      <p:sp>
        <p:nvSpPr>
          <p:cNvPr id="2" name="Номер слайда 1"/>
          <p:cNvSpPr>
            <a:spLocks noGrp="1"/>
          </p:cNvSpPr>
          <p:nvPr>
            <p:ph type="sldNum" sz="quarter" idx="12"/>
          </p:nvPr>
        </p:nvSpPr>
        <p:spPr/>
        <p:txBody>
          <a:bodyPr/>
          <a:lstStyle/>
          <a:p>
            <a:fld id="{B19B0651-EE4F-4900-A07F-96A6BFA9D0F0}" type="slidenum">
              <a:rPr lang="ru-RU" smtClean="0"/>
              <a:t>23</a:t>
            </a:fld>
            <a:endParaRPr lang="ru-RU"/>
          </a:p>
        </p:txBody>
      </p:sp>
    </p:spTree>
    <p:extLst>
      <p:ext uri="{BB962C8B-B14F-4D97-AF65-F5344CB8AC3E}">
        <p14:creationId xmlns:p14="http://schemas.microsoft.com/office/powerpoint/2010/main" val="9693956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267744" y="476672"/>
            <a:ext cx="5542384" cy="43326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500" dirty="0" smtClean="0">
                <a:latin typeface="PT Astra Serif" panose="020A0603040505020204" pitchFamily="18" charset="-52"/>
                <a:ea typeface="PT Astra Serif" panose="020A0603040505020204" pitchFamily="18" charset="-52"/>
              </a:rPr>
              <a:t>Администрация Томской области </a:t>
            </a:r>
            <a:br>
              <a:rPr lang="ru-RU" sz="1500" dirty="0" smtClean="0">
                <a:latin typeface="PT Astra Serif" panose="020A0603040505020204" pitchFamily="18" charset="-52"/>
                <a:ea typeface="PT Astra Serif" panose="020A0603040505020204" pitchFamily="18" charset="-52"/>
              </a:rPr>
            </a:br>
            <a:r>
              <a:rPr lang="ru-RU" sz="15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500" dirty="0">
              <a:latin typeface="PT Astra Serif" panose="020A0603040505020204" pitchFamily="18" charset="-52"/>
              <a:ea typeface="PT Astra Serif" panose="020A0603040505020204" pitchFamily="18" charset="-52"/>
            </a:endParaRPr>
          </a:p>
        </p:txBody>
      </p:sp>
      <p:sp>
        <p:nvSpPr>
          <p:cNvPr id="6" name="Прямоугольник 5"/>
          <p:cNvSpPr/>
          <p:nvPr/>
        </p:nvSpPr>
        <p:spPr>
          <a:xfrm>
            <a:off x="2339752" y="1005787"/>
            <a:ext cx="648072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r>
              <a:rPr lang="ru-RU" sz="2000" b="1" i="1" dirty="0" smtClean="0">
                <a:latin typeface="PT Astra Serif" panose="020A0603040505020204" pitchFamily="18" charset="-52"/>
                <a:ea typeface="PT Astra Serif" panose="020A0603040505020204" pitchFamily="18" charset="-52"/>
              </a:rPr>
              <a:t>Предоставление субсидии </a:t>
            </a:r>
          </a:p>
          <a:p>
            <a:pPr lvl="0" algn="ctr"/>
            <a:r>
              <a:rPr lang="ru-RU" sz="2000" i="1" dirty="0" smtClean="0">
                <a:latin typeface="PT Astra Serif" panose="020A0603040505020204" pitchFamily="18" charset="-52"/>
                <a:ea typeface="PT Astra Serif" panose="020A0603040505020204" pitchFamily="18" charset="-52"/>
              </a:rPr>
              <a:t>(п.27 пост. № 205а)</a:t>
            </a:r>
            <a:endParaRPr lang="ru-RU" sz="2000" i="1" dirty="0"/>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8" name="Текст 7"/>
          <p:cNvSpPr>
            <a:spLocks noGrp="1"/>
          </p:cNvSpPr>
          <p:nvPr>
            <p:ph type="body" idx="1"/>
          </p:nvPr>
        </p:nvSpPr>
        <p:spPr>
          <a:xfrm>
            <a:off x="457200" y="1744451"/>
            <a:ext cx="4040188" cy="430423"/>
          </a:xfrm>
        </p:spPr>
        <p:txBody>
          <a:bodyPr>
            <a:normAutofit/>
          </a:bodyPr>
          <a:lstStyle/>
          <a:p>
            <a:pPr algn="ctr"/>
            <a:r>
              <a:rPr lang="ru-RU" sz="2000" dirty="0" smtClean="0">
                <a:latin typeface="PT Astra Serif" panose="020A0603040505020204" pitchFamily="18" charset="-52"/>
                <a:ea typeface="PT Astra Serif" panose="020A0603040505020204" pitchFamily="18" charset="-52"/>
              </a:rPr>
              <a:t>Действия Департамента </a:t>
            </a:r>
            <a:endParaRPr lang="ru-RU" sz="2000" dirty="0">
              <a:latin typeface="PT Astra Serif" panose="020A0603040505020204" pitchFamily="18" charset="-52"/>
              <a:ea typeface="PT Astra Serif" panose="020A0603040505020204" pitchFamily="18" charset="-52"/>
            </a:endParaRPr>
          </a:p>
        </p:txBody>
      </p:sp>
      <p:sp>
        <p:nvSpPr>
          <p:cNvPr id="9" name="Объект 8"/>
          <p:cNvSpPr>
            <a:spLocks noGrp="1"/>
          </p:cNvSpPr>
          <p:nvPr>
            <p:ph sz="half" idx="2"/>
          </p:nvPr>
        </p:nvSpPr>
        <p:spPr>
          <a:xfrm>
            <a:off x="457200" y="2348879"/>
            <a:ext cx="4690864" cy="3777283"/>
          </a:xfrm>
        </p:spPr>
        <p:txBody>
          <a:bodyPr>
            <a:normAutofit/>
          </a:bodyPr>
          <a:lstStyle/>
          <a:p>
            <a:pPr algn="just">
              <a:buFont typeface="+mj-lt"/>
              <a:buAutoNum type="arabicPeriod"/>
            </a:pPr>
            <a:r>
              <a:rPr lang="ru-RU" sz="1400" dirty="0" smtClean="0">
                <a:latin typeface="PT Astra Serif" panose="020A0603040505020204" pitchFamily="18" charset="-52"/>
                <a:ea typeface="PT Astra Serif" panose="020A0603040505020204" pitchFamily="18" charset="-52"/>
              </a:rPr>
              <a:t>Департамент производит проверку </a:t>
            </a:r>
            <a:r>
              <a:rPr lang="ru-RU" sz="1400" dirty="0">
                <a:latin typeface="PT Astra Serif" panose="020A0603040505020204" pitchFamily="18" charset="-52"/>
                <a:ea typeface="PT Astra Serif" panose="020A0603040505020204" pitchFamily="18" charset="-52"/>
              </a:rPr>
              <a:t>состава документов и правильности применения в расчете субсидий экономически обоснованного тарифа и льготного тарифа на коммунальный ресурс</a:t>
            </a:r>
            <a:r>
              <a:rPr lang="en-US" sz="1400" dirty="0" smtClean="0">
                <a:latin typeface="PT Astra Serif" panose="020A0603040505020204" pitchFamily="18" charset="-52"/>
                <a:ea typeface="PT Astra Serif" panose="020A0603040505020204" pitchFamily="18" charset="-52"/>
              </a:rPr>
              <a:t>;</a:t>
            </a:r>
            <a:endParaRPr lang="ru-RU" sz="1400" dirty="0" smtClean="0">
              <a:latin typeface="PT Astra Serif" panose="020A0603040505020204" pitchFamily="18" charset="-52"/>
              <a:ea typeface="PT Astra Serif" panose="020A0603040505020204" pitchFamily="18" charset="-52"/>
            </a:endParaRPr>
          </a:p>
          <a:p>
            <a:pPr algn="just">
              <a:buFont typeface="+mj-lt"/>
              <a:buAutoNum type="arabicPeriod"/>
            </a:pPr>
            <a:endParaRPr lang="ru-RU" sz="1400" dirty="0" smtClean="0">
              <a:latin typeface="PT Astra Serif" panose="020A0603040505020204" pitchFamily="18" charset="-52"/>
              <a:ea typeface="PT Astra Serif" panose="020A0603040505020204" pitchFamily="18" charset="-52"/>
            </a:endParaRPr>
          </a:p>
          <a:p>
            <a:pPr algn="just">
              <a:buFont typeface="+mj-lt"/>
              <a:buAutoNum type="arabicPeriod"/>
            </a:pPr>
            <a:r>
              <a:rPr lang="ru-RU" sz="1400" dirty="0" smtClean="0">
                <a:latin typeface="PT Astra Serif" panose="020A0603040505020204" pitchFamily="18" charset="-52"/>
                <a:ea typeface="PT Astra Serif" panose="020A0603040505020204" pitchFamily="18" charset="-52"/>
              </a:rPr>
              <a:t>По результатам проверки Департамент принимает решение</a:t>
            </a:r>
            <a:r>
              <a:rPr lang="en-US" sz="1400" dirty="0" smtClean="0">
                <a:latin typeface="PT Astra Serif" panose="020A0603040505020204" pitchFamily="18" charset="-52"/>
                <a:ea typeface="PT Astra Serif" panose="020A0603040505020204" pitchFamily="18" charset="-52"/>
              </a:rPr>
              <a:t>:</a:t>
            </a:r>
            <a:endParaRPr lang="ru-RU" sz="1400" dirty="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r>
              <a:rPr lang="ru-RU" sz="1400" b="1" i="1" dirty="0" smtClean="0">
                <a:latin typeface="PT Astra Serif" panose="020A0603040505020204" pitchFamily="18" charset="-52"/>
                <a:ea typeface="PT Astra Serif" panose="020A0603040505020204" pitchFamily="18" charset="-52"/>
              </a:rPr>
              <a:t>о </a:t>
            </a:r>
            <a:r>
              <a:rPr lang="ru-RU" sz="1400" b="1" i="1" dirty="0">
                <a:latin typeface="PT Astra Serif" panose="020A0603040505020204" pitchFamily="18" charset="-52"/>
                <a:ea typeface="PT Astra Serif" panose="020A0603040505020204" pitchFamily="18" charset="-52"/>
              </a:rPr>
              <a:t>перечислении субсидий </a:t>
            </a:r>
            <a:r>
              <a:rPr lang="ru-RU" sz="1400" b="1" i="1" dirty="0" smtClean="0">
                <a:latin typeface="PT Astra Serif" panose="020A0603040505020204" pitchFamily="18" charset="-52"/>
                <a:ea typeface="PT Astra Serif" panose="020A0603040505020204" pitchFamily="18" charset="-52"/>
              </a:rPr>
              <a:t>РСО в форме правового акта</a:t>
            </a:r>
            <a:r>
              <a:rPr lang="en-US" sz="1400" b="1" i="1" dirty="0" smtClean="0">
                <a:latin typeface="PT Astra Serif" panose="020A0603040505020204" pitchFamily="18" charset="-52"/>
                <a:ea typeface="PT Astra Serif" panose="020A0603040505020204" pitchFamily="18" charset="-52"/>
              </a:rPr>
              <a:t>;</a:t>
            </a:r>
            <a:endParaRPr lang="ru-RU" sz="1400" b="1" i="1"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ru-RU" sz="1400" b="1" i="1"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ru-RU" sz="1400" b="1" i="1" dirty="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r>
              <a:rPr lang="ru-RU" sz="1400" b="1" i="1" dirty="0" smtClean="0">
                <a:latin typeface="PT Astra Serif" panose="020A0603040505020204" pitchFamily="18" charset="-52"/>
                <a:ea typeface="PT Astra Serif" panose="020A0603040505020204" pitchFamily="18" charset="-52"/>
              </a:rPr>
              <a:t>об</a:t>
            </a:r>
            <a:r>
              <a:rPr lang="en-US" sz="1400" b="1" i="1" dirty="0" smtClean="0">
                <a:latin typeface="PT Astra Serif" panose="020A0603040505020204" pitchFamily="18" charset="-52"/>
                <a:ea typeface="PT Astra Serif" panose="020A0603040505020204" pitchFamily="18" charset="-52"/>
              </a:rPr>
              <a:t> </a:t>
            </a:r>
            <a:r>
              <a:rPr lang="ru-RU" sz="1400" b="1" i="1" dirty="0">
                <a:latin typeface="PT Astra Serif" panose="020A0603040505020204" pitchFamily="18" charset="-52"/>
                <a:ea typeface="PT Astra Serif" panose="020A0603040505020204" pitchFamily="18" charset="-52"/>
              </a:rPr>
              <a:t>отказе в перечислении субсидий </a:t>
            </a:r>
            <a:r>
              <a:rPr lang="ru-RU" sz="1400" b="1" i="1" dirty="0" smtClean="0">
                <a:latin typeface="PT Astra Serif" panose="020A0603040505020204" pitchFamily="18" charset="-52"/>
                <a:ea typeface="PT Astra Serif" panose="020A0603040505020204" pitchFamily="18" charset="-52"/>
              </a:rPr>
              <a:t>РСО (уведомление РСО с основанием отказа).</a:t>
            </a:r>
            <a:endParaRPr lang="ru-RU" sz="1400" b="1" i="1" dirty="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en-US" sz="1400" dirty="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ru-RU" sz="1800" dirty="0">
              <a:latin typeface="PT Astra Serif" panose="020A0603040505020204" pitchFamily="18" charset="-52"/>
              <a:ea typeface="PT Astra Serif" panose="020A0603040505020204" pitchFamily="18" charset="-52"/>
            </a:endParaRPr>
          </a:p>
          <a:p>
            <a:pPr>
              <a:buFont typeface="Wingdings" panose="05000000000000000000" pitchFamily="2" charset="2"/>
              <a:buChar char="§"/>
            </a:pPr>
            <a:endParaRPr lang="ru-RU" sz="1800" dirty="0" smtClean="0">
              <a:latin typeface="PT Astra Serif" panose="020A0603040505020204" pitchFamily="18" charset="-52"/>
              <a:ea typeface="PT Astra Serif" panose="020A0603040505020204" pitchFamily="18" charset="-52"/>
            </a:endParaRPr>
          </a:p>
          <a:p>
            <a:endParaRPr lang="en-US" sz="1800" dirty="0" smtClean="0">
              <a:latin typeface="PT Astra Serif" panose="020A0603040505020204" pitchFamily="18" charset="-52"/>
              <a:ea typeface="PT Astra Serif" panose="020A0603040505020204" pitchFamily="18" charset="-52"/>
            </a:endParaRPr>
          </a:p>
          <a:p>
            <a:endParaRPr lang="ru-RU" sz="1800" dirty="0" smtClean="0">
              <a:latin typeface="PT Astra Serif" panose="020A0603040505020204" pitchFamily="18" charset="-52"/>
              <a:ea typeface="PT Astra Serif" panose="020A0603040505020204" pitchFamily="18" charset="-52"/>
            </a:endParaRPr>
          </a:p>
          <a:p>
            <a:endParaRPr lang="ru-RU" sz="1800" dirty="0">
              <a:latin typeface="PT Astra Serif" panose="020A0603040505020204" pitchFamily="18" charset="-52"/>
              <a:ea typeface="PT Astra Serif" panose="020A0603040505020204" pitchFamily="18" charset="-52"/>
            </a:endParaRPr>
          </a:p>
        </p:txBody>
      </p:sp>
      <p:sp>
        <p:nvSpPr>
          <p:cNvPr id="10" name="Текст 9"/>
          <p:cNvSpPr>
            <a:spLocks noGrp="1"/>
          </p:cNvSpPr>
          <p:nvPr>
            <p:ph type="body" sz="quarter" idx="3"/>
          </p:nvPr>
        </p:nvSpPr>
        <p:spPr>
          <a:xfrm>
            <a:off x="4645025" y="1744451"/>
            <a:ext cx="4041775" cy="430424"/>
          </a:xfrm>
        </p:spPr>
        <p:txBody>
          <a:bodyPr>
            <a:normAutofit/>
          </a:bodyPr>
          <a:lstStyle/>
          <a:p>
            <a:pPr algn="ctr"/>
            <a:r>
              <a:rPr lang="ru-RU" sz="2000" dirty="0" smtClean="0">
                <a:latin typeface="PT Astra Serif" panose="020A0603040505020204" pitchFamily="18" charset="-52"/>
                <a:ea typeface="PT Astra Serif" panose="020A0603040505020204" pitchFamily="18" charset="-52"/>
              </a:rPr>
              <a:t>Сроки</a:t>
            </a:r>
            <a:endParaRPr lang="ru-RU" sz="2000" dirty="0">
              <a:latin typeface="PT Astra Serif" panose="020A0603040505020204" pitchFamily="18" charset="-52"/>
              <a:ea typeface="PT Astra Serif" panose="020A0603040505020204" pitchFamily="18" charset="-52"/>
            </a:endParaRPr>
          </a:p>
        </p:txBody>
      </p:sp>
      <p:sp>
        <p:nvSpPr>
          <p:cNvPr id="12" name="Объект 11"/>
          <p:cNvSpPr>
            <a:spLocks noGrp="1"/>
          </p:cNvSpPr>
          <p:nvPr>
            <p:ph sz="quarter" idx="4"/>
          </p:nvPr>
        </p:nvSpPr>
        <p:spPr>
          <a:xfrm>
            <a:off x="5220072" y="2132856"/>
            <a:ext cx="3466728" cy="3993306"/>
          </a:xfrm>
        </p:spPr>
        <p:txBody>
          <a:bodyPr>
            <a:normAutofit/>
          </a:bodyPr>
          <a:lstStyle/>
          <a:p>
            <a:pPr marL="0" indent="0" algn="just">
              <a:buNone/>
            </a:pPr>
            <a:endParaRPr lang="ru-RU" sz="1400" i="1" dirty="0" smtClean="0">
              <a:solidFill>
                <a:srgbClr val="FF0000"/>
              </a:solidFill>
              <a:latin typeface="PT Astra Serif" panose="020A0603040505020204" pitchFamily="18" charset="-52"/>
              <a:ea typeface="PT Astra Serif" panose="020A0603040505020204" pitchFamily="18" charset="-52"/>
            </a:endParaRPr>
          </a:p>
          <a:p>
            <a:pPr marL="0" indent="0" algn="just">
              <a:buNone/>
            </a:pPr>
            <a:r>
              <a:rPr lang="ru-RU" sz="1400" i="1" dirty="0" smtClean="0">
                <a:solidFill>
                  <a:srgbClr val="FF0000"/>
                </a:solidFill>
                <a:latin typeface="PT Astra Serif" panose="020A0603040505020204" pitchFamily="18" charset="-52"/>
                <a:ea typeface="PT Astra Serif" panose="020A0603040505020204" pitchFamily="18" charset="-52"/>
              </a:rPr>
              <a:t>В течение 30 рабочих дней после получения документов, указанных в пп.2 п.20 Порядка.</a:t>
            </a:r>
            <a:endParaRPr lang="ru-RU" sz="1400" dirty="0" smtClean="0">
              <a:solidFill>
                <a:srgbClr val="FF0000"/>
              </a:solidFill>
              <a:latin typeface="PT Astra Serif" panose="020A0603040505020204" pitchFamily="18" charset="-52"/>
              <a:ea typeface="PT Astra Serif" panose="020A0603040505020204" pitchFamily="18" charset="-52"/>
            </a:endParaRPr>
          </a:p>
          <a:p>
            <a:pPr algn="just">
              <a:buFont typeface="Wingdings" panose="05000000000000000000" pitchFamily="2" charset="2"/>
              <a:buChar char="§"/>
            </a:pPr>
            <a:endParaRPr lang="ru-RU" sz="1400" dirty="0" smtClean="0">
              <a:solidFill>
                <a:srgbClr val="FF0000"/>
              </a:solidFill>
              <a:latin typeface="PT Astra Serif" panose="020A0603040505020204" pitchFamily="18" charset="-52"/>
              <a:ea typeface="PT Astra Serif" panose="020A0603040505020204" pitchFamily="18" charset="-52"/>
            </a:endParaRPr>
          </a:p>
          <a:p>
            <a:pPr marL="0" indent="0" algn="just">
              <a:buNone/>
            </a:pPr>
            <a:r>
              <a:rPr lang="ru-RU" sz="1400" dirty="0">
                <a:solidFill>
                  <a:srgbClr val="FF0000"/>
                </a:solidFill>
                <a:latin typeface="PT Astra Serif" panose="020A0603040505020204" pitchFamily="18" charset="-52"/>
                <a:ea typeface="PT Astra Serif" panose="020A0603040505020204" pitchFamily="18" charset="-52"/>
              </a:rPr>
              <a:t/>
            </a:r>
            <a:br>
              <a:rPr lang="ru-RU" sz="1400" dirty="0">
                <a:solidFill>
                  <a:srgbClr val="FF0000"/>
                </a:solidFill>
                <a:latin typeface="PT Astra Serif" panose="020A0603040505020204" pitchFamily="18" charset="-52"/>
                <a:ea typeface="PT Astra Serif" panose="020A0603040505020204" pitchFamily="18" charset="-52"/>
              </a:rPr>
            </a:br>
            <a:endParaRPr lang="ru-RU" sz="1400" dirty="0">
              <a:solidFill>
                <a:srgbClr val="FF0000"/>
              </a:solidFill>
              <a:latin typeface="PT Astra Serif" panose="020A0603040505020204" pitchFamily="18" charset="-52"/>
              <a:ea typeface="PT Astra Serif" panose="020A0603040505020204" pitchFamily="18" charset="-52"/>
            </a:endParaRPr>
          </a:p>
          <a:p>
            <a:pPr marL="0" indent="0" algn="just">
              <a:buNone/>
            </a:pPr>
            <a:r>
              <a:rPr lang="ru-RU" sz="1400" i="1" dirty="0">
                <a:solidFill>
                  <a:srgbClr val="FF0000"/>
                </a:solidFill>
                <a:latin typeface="PT Astra Serif" panose="020A0603040505020204" pitchFamily="18" charset="-52"/>
                <a:ea typeface="PT Astra Serif" panose="020A0603040505020204" pitchFamily="18" charset="-52"/>
              </a:rPr>
              <a:t>Перечисление субсидии производится не позднее десятого рабочего дня, следующего за днем принятия решения о перечислении </a:t>
            </a:r>
            <a:r>
              <a:rPr lang="ru-RU" sz="1400" i="1" dirty="0" smtClean="0">
                <a:solidFill>
                  <a:srgbClr val="FF0000"/>
                </a:solidFill>
                <a:latin typeface="PT Astra Serif" panose="020A0603040505020204" pitchFamily="18" charset="-52"/>
                <a:ea typeface="PT Astra Serif" panose="020A0603040505020204" pitchFamily="18" charset="-52"/>
              </a:rPr>
              <a:t>субсидии.</a:t>
            </a:r>
          </a:p>
          <a:p>
            <a:pPr marL="0" indent="0" algn="just">
              <a:buNone/>
            </a:pPr>
            <a:r>
              <a:rPr lang="ru-RU" sz="1400" i="1" dirty="0">
                <a:solidFill>
                  <a:srgbClr val="FF0000"/>
                </a:solidFill>
                <a:latin typeface="PT Astra Serif" panose="020A0603040505020204" pitchFamily="18" charset="-52"/>
                <a:ea typeface="PT Astra Serif" panose="020A0603040505020204" pitchFamily="18" charset="-52"/>
              </a:rPr>
              <a:t/>
            </a:r>
            <a:br>
              <a:rPr lang="ru-RU" sz="1400" i="1" dirty="0">
                <a:solidFill>
                  <a:srgbClr val="FF0000"/>
                </a:solidFill>
                <a:latin typeface="PT Astra Serif" panose="020A0603040505020204" pitchFamily="18" charset="-52"/>
                <a:ea typeface="PT Astra Serif" panose="020A0603040505020204" pitchFamily="18" charset="-52"/>
              </a:rPr>
            </a:br>
            <a:endParaRPr lang="ru-RU" sz="1400" i="1" dirty="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p:txBody>
      </p:sp>
      <p:sp>
        <p:nvSpPr>
          <p:cNvPr id="2" name="Номер слайда 1"/>
          <p:cNvSpPr>
            <a:spLocks noGrp="1"/>
          </p:cNvSpPr>
          <p:nvPr>
            <p:ph type="sldNum" sz="quarter" idx="12"/>
          </p:nvPr>
        </p:nvSpPr>
        <p:spPr/>
        <p:txBody>
          <a:bodyPr/>
          <a:lstStyle/>
          <a:p>
            <a:fld id="{B19B0651-EE4F-4900-A07F-96A6BFA9D0F0}" type="slidenum">
              <a:rPr lang="ru-RU" smtClean="0"/>
              <a:t>24</a:t>
            </a:fld>
            <a:endParaRPr lang="ru-RU"/>
          </a:p>
        </p:txBody>
      </p:sp>
    </p:spTree>
    <p:extLst>
      <p:ext uri="{BB962C8B-B14F-4D97-AF65-F5344CB8AC3E}">
        <p14:creationId xmlns:p14="http://schemas.microsoft.com/office/powerpoint/2010/main" val="20182731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123728" y="404664"/>
            <a:ext cx="5542384" cy="433263"/>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dirty="0" smtClean="0">
                <a:latin typeface="PT Astra Serif" panose="020A0603040505020204" pitchFamily="18" charset="-52"/>
                <a:ea typeface="PT Astra Serif" panose="020A0603040505020204" pitchFamily="18" charset="-52"/>
              </a:rPr>
              <a:t>Администрация Томской области </a:t>
            </a:r>
            <a:br>
              <a:rPr lang="ru-RU" sz="1600" dirty="0" smtClean="0">
                <a:latin typeface="PT Astra Serif" panose="020A0603040505020204" pitchFamily="18" charset="-52"/>
                <a:ea typeface="PT Astra Serif" panose="020A0603040505020204" pitchFamily="18" charset="-52"/>
              </a:rPr>
            </a:br>
            <a:r>
              <a:rPr lang="ru-RU" sz="16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600" dirty="0">
              <a:latin typeface="PT Astra Serif" panose="020A0603040505020204" pitchFamily="18" charset="-52"/>
              <a:ea typeface="PT Astra Serif" panose="020A0603040505020204" pitchFamily="18" charset="-52"/>
            </a:endParaRPr>
          </a:p>
        </p:txBody>
      </p:sp>
      <p:sp>
        <p:nvSpPr>
          <p:cNvPr id="6" name="Прямоугольник 5"/>
          <p:cNvSpPr/>
          <p:nvPr/>
        </p:nvSpPr>
        <p:spPr>
          <a:xfrm>
            <a:off x="2339752" y="1005787"/>
            <a:ext cx="648072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lvl="0" algn="ctr"/>
            <a:r>
              <a:rPr lang="ru-RU" sz="2000" b="1" i="1" dirty="0">
                <a:latin typeface="PT Astra Serif" panose="020A0603040505020204" pitchFamily="18" charset="-52"/>
                <a:ea typeface="PT Astra Serif" panose="020A0603040505020204" pitchFamily="18" charset="-52"/>
              </a:rPr>
              <a:t>Предоставление </a:t>
            </a:r>
            <a:r>
              <a:rPr lang="ru-RU" sz="2000" b="1" i="1" dirty="0" smtClean="0">
                <a:latin typeface="PT Astra Serif" panose="020A0603040505020204" pitchFamily="18" charset="-52"/>
                <a:ea typeface="PT Astra Serif" panose="020A0603040505020204" pitchFamily="18" charset="-52"/>
              </a:rPr>
              <a:t>субсидии в случае недостаточности бюджетных средств </a:t>
            </a:r>
            <a:r>
              <a:rPr lang="ru-RU" sz="2000" i="1" dirty="0" smtClean="0">
                <a:latin typeface="PT Astra Serif" panose="020A0603040505020204" pitchFamily="18" charset="-52"/>
                <a:ea typeface="PT Astra Serif" panose="020A0603040505020204" pitchFamily="18" charset="-52"/>
              </a:rPr>
              <a:t>(п.30, п.31 </a:t>
            </a:r>
            <a:r>
              <a:rPr lang="ru-RU" sz="2000" i="1" dirty="0">
                <a:latin typeface="PT Astra Serif" panose="020A0603040505020204" pitchFamily="18" charset="-52"/>
                <a:ea typeface="PT Astra Serif" panose="020A0603040505020204" pitchFamily="18" charset="-52"/>
              </a:rPr>
              <a:t>пост. № 205а)</a:t>
            </a:r>
            <a:endParaRPr lang="ru-RU" sz="2000" i="1" dirty="0"/>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7" name="Прямоугольник 6"/>
          <p:cNvSpPr/>
          <p:nvPr/>
        </p:nvSpPr>
        <p:spPr>
          <a:xfrm>
            <a:off x="345810" y="1988840"/>
            <a:ext cx="8474662" cy="6869573"/>
          </a:xfrm>
          <a:prstGeom prst="rect">
            <a:avLst/>
          </a:prstGeom>
        </p:spPr>
        <p:txBody>
          <a:bodyPr wrap="square">
            <a:spAutoFit/>
          </a:bodyPr>
          <a:lstStyle/>
          <a:p>
            <a:pPr algn="just"/>
            <a:r>
              <a:rPr lang="ru-RU" sz="1600" dirty="0">
                <a:latin typeface="PT Astra Serif" panose="020A0603040505020204" pitchFamily="18" charset="-52"/>
                <a:ea typeface="PT Astra Serif" panose="020A0603040505020204" pitchFamily="18" charset="-52"/>
              </a:rPr>
              <a:t>В случае невозможности предоставления субсидий в полном объеме в связи с недостаточностью (отсутствием) доведенных до Департамента в текущем финансовом году лимитов бюджетных обязательств на предоставление субсидий на цель, указанную в пункте 2</a:t>
            </a:r>
            <a:r>
              <a:rPr lang="ru-RU" sz="1600" dirty="0" smtClean="0">
                <a:latin typeface="PT Astra Serif" panose="020A0603040505020204" pitchFamily="18" charset="-52"/>
                <a:ea typeface="PT Astra Serif" panose="020A0603040505020204" pitchFamily="18" charset="-52"/>
              </a:rPr>
              <a:t> Порядка</a:t>
            </a:r>
            <a:r>
              <a:rPr lang="ru-RU" sz="1600" dirty="0">
                <a:latin typeface="PT Astra Serif" panose="020A0603040505020204" pitchFamily="18" charset="-52"/>
                <a:ea typeface="PT Astra Serif" panose="020A0603040505020204" pitchFamily="18" charset="-52"/>
              </a:rPr>
              <a:t>, Департамент ежемесячно в течение периода возмещения принимает решение в форме правового акта об определении размера неполученных (недополученных) субсидий</a:t>
            </a:r>
            <a:r>
              <a:rPr lang="ru-RU" sz="1600" dirty="0" smtClean="0">
                <a:latin typeface="PT Astra Serif" panose="020A0603040505020204" pitchFamily="18" charset="-52"/>
                <a:ea typeface="PT Astra Serif" panose="020A0603040505020204" pitchFamily="18" charset="-52"/>
              </a:rPr>
              <a:t>.</a:t>
            </a:r>
          </a:p>
          <a:p>
            <a:pPr algn="just"/>
            <a:endParaRPr lang="ru-RU" sz="1600" dirty="0">
              <a:latin typeface="PT Astra Serif" panose="020A0603040505020204" pitchFamily="18" charset="-52"/>
              <a:ea typeface="PT Astra Serif" panose="020A0603040505020204" pitchFamily="18" charset="-52"/>
            </a:endParaRPr>
          </a:p>
          <a:p>
            <a:pPr algn="just"/>
            <a:r>
              <a:rPr lang="ru-RU" sz="1600" dirty="0">
                <a:latin typeface="PT Astra Serif" panose="020A0603040505020204" pitchFamily="18" charset="-52"/>
                <a:ea typeface="PT Astra Serif" panose="020A0603040505020204" pitchFamily="18" charset="-52"/>
              </a:rPr>
              <a:t>В течение 5 месяцев с даты доведения до Департамента как получателя бюджетных средств в установленном порядке лимитов бюджетных обязательств на очередной и (или) текущий финансовый год без проведения повторного отбора получателей субсидии, указанного в разделе 2 </a:t>
            </a:r>
            <a:r>
              <a:rPr lang="ru-RU" sz="1600" dirty="0" smtClean="0">
                <a:latin typeface="PT Astra Serif" panose="020A0603040505020204" pitchFamily="18" charset="-52"/>
                <a:ea typeface="PT Astra Serif" panose="020A0603040505020204" pitchFamily="18" charset="-52"/>
              </a:rPr>
              <a:t>Порядка</a:t>
            </a:r>
            <a:r>
              <a:rPr lang="ru-RU" sz="1600" dirty="0">
                <a:latin typeface="PT Astra Serif" panose="020A0603040505020204" pitchFamily="18" charset="-52"/>
                <a:ea typeface="PT Astra Serif" panose="020A0603040505020204" pitchFamily="18" charset="-52"/>
              </a:rPr>
              <a:t>, принимает решение в форме правового акта Департамента о перечислении неполученных (недополученных) субсидий</a:t>
            </a:r>
            <a:r>
              <a:rPr lang="ru-RU" sz="1600" dirty="0" smtClean="0">
                <a:latin typeface="PT Astra Serif" panose="020A0603040505020204" pitchFamily="18" charset="-52"/>
                <a:ea typeface="PT Astra Serif" panose="020A0603040505020204" pitchFamily="18" charset="-52"/>
              </a:rPr>
              <a:t>.</a:t>
            </a:r>
          </a:p>
          <a:p>
            <a:pPr algn="just"/>
            <a:endParaRPr lang="ru-RU" sz="1600" dirty="0" smtClean="0">
              <a:latin typeface="PT Astra Serif" panose="020A0603040505020204" pitchFamily="18" charset="-52"/>
              <a:ea typeface="PT Astra Serif" panose="020A0603040505020204" pitchFamily="18" charset="-52"/>
            </a:endParaRPr>
          </a:p>
          <a:p>
            <a:pPr algn="just"/>
            <a:r>
              <a:rPr lang="ru-RU" sz="1600" dirty="0">
                <a:latin typeface="PT Astra Serif" panose="020A0603040505020204" pitchFamily="18" charset="-52"/>
                <a:ea typeface="PT Astra Serif" panose="020A0603040505020204" pitchFamily="18" charset="-52"/>
              </a:rPr>
              <a:t>Перечисление неполученных (недополученных) в отчетном финансовом году за период возмещения субсидий РСО производится Департаментом в течение десяти рабочих дней с даты издания правового акта о перечислении неполученных (недополученных) за период возмещения субсидий, предусмотренного пунктом </a:t>
            </a:r>
            <a:r>
              <a:rPr lang="ru-RU" sz="1600" dirty="0" smtClean="0">
                <a:latin typeface="PT Astra Serif" panose="020A0603040505020204" pitchFamily="18" charset="-52"/>
                <a:ea typeface="PT Astra Serif" panose="020A0603040505020204" pitchFamily="18" charset="-52"/>
              </a:rPr>
              <a:t>30 Порядка</a:t>
            </a:r>
            <a:r>
              <a:rPr lang="ru-RU" dirty="0"/>
              <a:t>.</a:t>
            </a:r>
            <a:br>
              <a:rPr lang="ru-RU" dirty="0"/>
            </a:br>
            <a:endParaRPr lang="ru-RU" dirty="0"/>
          </a:p>
          <a:p>
            <a:pPr algn="just"/>
            <a:endParaRPr lang="ru-RU" dirty="0" smtClean="0"/>
          </a:p>
          <a:p>
            <a:pPr algn="just"/>
            <a:endParaRPr lang="ru-RU" dirty="0"/>
          </a:p>
          <a:p>
            <a:pPr algn="just">
              <a:lnSpc>
                <a:spcPct val="120000"/>
              </a:lnSpc>
            </a:pPr>
            <a:r>
              <a:rPr lang="ru-RU" dirty="0"/>
              <a:t/>
            </a:r>
            <a:br>
              <a:rPr lang="ru-RU" dirty="0"/>
            </a:br>
            <a:endParaRPr lang="ru-RU" dirty="0"/>
          </a:p>
          <a:p>
            <a:pPr marL="342900" indent="-342900" algn="just">
              <a:lnSpc>
                <a:spcPct val="120000"/>
              </a:lnSpc>
              <a:buFont typeface="+mj-lt"/>
              <a:buAutoNum type="arabicPeriod"/>
            </a:pPr>
            <a:endParaRPr lang="ru-RU" dirty="0">
              <a:latin typeface="PT Astra Serif" panose="020A0603040505020204" pitchFamily="18" charset="-52"/>
              <a:ea typeface="PT Astra Serif" panose="020A0603040505020204" pitchFamily="18" charset="-52"/>
            </a:endParaRPr>
          </a:p>
          <a:p>
            <a:pPr marL="342900" lvl="0" indent="-342900" algn="ctr">
              <a:lnSpc>
                <a:spcPct val="120000"/>
              </a:lnSpc>
              <a:buFont typeface="+mj-lt"/>
              <a:buAutoNum type="arabicPeriod"/>
            </a:pPr>
            <a:endParaRPr lang="ru-RU" b="1" dirty="0" smtClean="0">
              <a:latin typeface="PT Astra Serif" panose="020A0603040505020204" pitchFamily="18" charset="-52"/>
              <a:ea typeface="PT Astra Serif" panose="020A0603040505020204" pitchFamily="18" charset="-52"/>
              <a:cs typeface="+mj-cs"/>
            </a:endParaRPr>
          </a:p>
          <a:p>
            <a:pPr lvl="0"/>
            <a:endParaRPr lang="ru-RU" sz="1400" dirty="0">
              <a:latin typeface="PT Astra Serif" panose="020A0603040505020204" pitchFamily="18" charset="-52"/>
              <a:ea typeface="PT Astra Serif" panose="020A0603040505020204" pitchFamily="18" charset="-52"/>
              <a:cs typeface="+mj-cs"/>
            </a:endParaRPr>
          </a:p>
          <a:p>
            <a:pPr algn="just"/>
            <a:endParaRPr lang="ru-RU" sz="1400" dirty="0"/>
          </a:p>
          <a:p>
            <a:pPr marL="171450" lvl="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p:txBody>
      </p:sp>
      <p:sp>
        <p:nvSpPr>
          <p:cNvPr id="2" name="Номер слайда 1"/>
          <p:cNvSpPr>
            <a:spLocks noGrp="1"/>
          </p:cNvSpPr>
          <p:nvPr>
            <p:ph type="sldNum" sz="quarter" idx="12"/>
          </p:nvPr>
        </p:nvSpPr>
        <p:spPr/>
        <p:txBody>
          <a:bodyPr/>
          <a:lstStyle/>
          <a:p>
            <a:fld id="{B19B0651-EE4F-4900-A07F-96A6BFA9D0F0}" type="slidenum">
              <a:rPr lang="ru-RU" smtClean="0"/>
              <a:t>25</a:t>
            </a:fld>
            <a:endParaRPr lang="ru-RU"/>
          </a:p>
        </p:txBody>
      </p:sp>
    </p:spTree>
    <p:extLst>
      <p:ext uri="{BB962C8B-B14F-4D97-AF65-F5344CB8AC3E}">
        <p14:creationId xmlns:p14="http://schemas.microsoft.com/office/powerpoint/2010/main" val="13666502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4" name="Заголовок 1"/>
          <p:cNvSpPr txBox="1">
            <a:spLocks/>
          </p:cNvSpPr>
          <p:nvPr/>
        </p:nvSpPr>
        <p:spPr>
          <a:xfrm>
            <a:off x="2123728" y="404664"/>
            <a:ext cx="5542384" cy="433263"/>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dirty="0" smtClean="0">
                <a:latin typeface="PT Astra Serif" panose="020A0603040505020204" pitchFamily="18" charset="-52"/>
                <a:ea typeface="PT Astra Serif" panose="020A0603040505020204" pitchFamily="18" charset="-52"/>
              </a:rPr>
              <a:t>Администрация Томской области </a:t>
            </a:r>
            <a:br>
              <a:rPr lang="ru-RU" sz="1600" dirty="0" smtClean="0">
                <a:latin typeface="PT Astra Serif" panose="020A0603040505020204" pitchFamily="18" charset="-52"/>
                <a:ea typeface="PT Astra Serif" panose="020A0603040505020204" pitchFamily="18" charset="-52"/>
              </a:rPr>
            </a:br>
            <a:r>
              <a:rPr lang="ru-RU" sz="1600" dirty="0" smtClean="0">
                <a:latin typeface="PT Astra Serif" panose="020A0603040505020204" pitchFamily="18" charset="-52"/>
                <a:ea typeface="PT Astra Serif" panose="020A0603040505020204" pitchFamily="18" charset="-52"/>
              </a:rPr>
              <a:t>Департамент тарифного регулирования</a:t>
            </a:r>
            <a:endParaRPr lang="ru-RU" sz="1600" dirty="0">
              <a:latin typeface="PT Astra Serif" panose="020A0603040505020204" pitchFamily="18" charset="-52"/>
              <a:ea typeface="PT Astra Serif" panose="020A0603040505020204" pitchFamily="18" charset="-52"/>
            </a:endParaRPr>
          </a:p>
        </p:txBody>
      </p:sp>
      <p:sp>
        <p:nvSpPr>
          <p:cNvPr id="11" name="Заголовок 1"/>
          <p:cNvSpPr txBox="1">
            <a:spLocks/>
          </p:cNvSpPr>
          <p:nvPr/>
        </p:nvSpPr>
        <p:spPr>
          <a:xfrm>
            <a:off x="707768" y="5589240"/>
            <a:ext cx="8018414" cy="792088"/>
          </a:xfrm>
          <a:prstGeom prst="rect">
            <a:avLst/>
          </a:prstGeom>
          <a:scene3d>
            <a:camera prst="orthographicFront"/>
            <a:lightRig rig="threePt" dir="t"/>
          </a:scene3d>
          <a:sp3d>
            <a:bevelT prst="relaxedInset"/>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2000" dirty="0">
              <a:latin typeface="PT Astra Serif" panose="020A0603040505020204" pitchFamily="18" charset="-52"/>
              <a:ea typeface="PT Astra Serif" panose="020A0603040505020204" pitchFamily="18" charset="-52"/>
            </a:endParaRPr>
          </a:p>
        </p:txBody>
      </p:sp>
      <p:sp>
        <p:nvSpPr>
          <p:cNvPr id="7" name="Прямоугольник 6"/>
          <p:cNvSpPr/>
          <p:nvPr/>
        </p:nvSpPr>
        <p:spPr>
          <a:xfrm>
            <a:off x="312666" y="2276872"/>
            <a:ext cx="8474662" cy="2733056"/>
          </a:xfrm>
          <a:prstGeom prst="rect">
            <a:avLst/>
          </a:prstGeom>
        </p:spPr>
        <p:txBody>
          <a:bodyPr wrap="square">
            <a:spAutoFit/>
          </a:bodyPr>
          <a:lstStyle/>
          <a:p>
            <a:pPr algn="ctr">
              <a:lnSpc>
                <a:spcPct val="120000"/>
              </a:lnSpc>
            </a:pPr>
            <a:endParaRPr lang="ru-RU" sz="3000" b="1" dirty="0" smtClean="0">
              <a:latin typeface="PT Astra Serif" panose="020A0603040505020204" pitchFamily="18" charset="-52"/>
              <a:ea typeface="PT Astra Serif" panose="020A0603040505020204" pitchFamily="18" charset="-52"/>
            </a:endParaRPr>
          </a:p>
          <a:p>
            <a:pPr algn="ctr">
              <a:lnSpc>
                <a:spcPct val="120000"/>
              </a:lnSpc>
            </a:pPr>
            <a:endParaRPr lang="ru-RU" sz="3000" b="1" dirty="0">
              <a:latin typeface="PT Astra Serif" panose="020A0603040505020204" pitchFamily="18" charset="-52"/>
              <a:ea typeface="PT Astra Serif" panose="020A0603040505020204" pitchFamily="18" charset="-52"/>
            </a:endParaRPr>
          </a:p>
          <a:p>
            <a:pPr algn="ctr">
              <a:lnSpc>
                <a:spcPct val="120000"/>
              </a:lnSpc>
            </a:pPr>
            <a:r>
              <a:rPr lang="ru-RU" sz="3000" b="1" dirty="0" smtClean="0">
                <a:latin typeface="PT Astra Serif" panose="020A0603040505020204" pitchFamily="18" charset="-52"/>
                <a:ea typeface="PT Astra Serif" panose="020A0603040505020204" pitchFamily="18" charset="-52"/>
              </a:rPr>
              <a:t>СПАСИБО ЗА ВНИМАНИЕ!</a:t>
            </a:r>
            <a:endParaRPr lang="ru-RU" sz="3000" b="1" dirty="0">
              <a:latin typeface="PT Astra Serif" panose="020A0603040505020204" pitchFamily="18" charset="-52"/>
              <a:ea typeface="PT Astra Serif" panose="020A0603040505020204" pitchFamily="18" charset="-52"/>
            </a:endParaRPr>
          </a:p>
          <a:p>
            <a:pPr marL="342900" lvl="0" indent="-342900" algn="ctr">
              <a:lnSpc>
                <a:spcPct val="120000"/>
              </a:lnSpc>
              <a:buFont typeface="+mj-lt"/>
              <a:buAutoNum type="arabicPeriod"/>
            </a:pPr>
            <a:endParaRPr lang="ru-RU" b="1" dirty="0" smtClean="0">
              <a:latin typeface="PT Astra Serif" panose="020A0603040505020204" pitchFamily="18" charset="-52"/>
              <a:ea typeface="PT Astra Serif" panose="020A0603040505020204" pitchFamily="18" charset="-52"/>
              <a:cs typeface="+mj-cs"/>
            </a:endParaRPr>
          </a:p>
          <a:p>
            <a:pPr lvl="0"/>
            <a:endParaRPr lang="ru-RU" sz="1400" dirty="0">
              <a:latin typeface="PT Astra Serif" panose="020A0603040505020204" pitchFamily="18" charset="-52"/>
              <a:ea typeface="PT Astra Serif" panose="020A0603040505020204" pitchFamily="18" charset="-52"/>
              <a:cs typeface="+mj-cs"/>
            </a:endParaRPr>
          </a:p>
          <a:p>
            <a:pPr algn="just"/>
            <a:endParaRPr lang="ru-RU" sz="1400" dirty="0"/>
          </a:p>
          <a:p>
            <a:pPr marL="171450" lvl="0" indent="-171450" algn="just">
              <a:buFont typeface="Wingdings" panose="05000000000000000000" pitchFamily="2" charset="2"/>
              <a:buChar char="Ø"/>
            </a:pPr>
            <a:endParaRPr lang="ru-RU" sz="1400" dirty="0">
              <a:latin typeface="PT Astra Serif" panose="020A0603040505020204" pitchFamily="18" charset="-52"/>
              <a:ea typeface="PT Astra Serif" panose="020A0603040505020204" pitchFamily="18" charset="-52"/>
            </a:endParaRPr>
          </a:p>
        </p:txBody>
      </p:sp>
      <p:sp>
        <p:nvSpPr>
          <p:cNvPr id="2" name="Номер слайда 1"/>
          <p:cNvSpPr>
            <a:spLocks noGrp="1"/>
          </p:cNvSpPr>
          <p:nvPr>
            <p:ph type="sldNum" sz="quarter" idx="12"/>
          </p:nvPr>
        </p:nvSpPr>
        <p:spPr/>
        <p:txBody>
          <a:bodyPr/>
          <a:lstStyle/>
          <a:p>
            <a:fld id="{B19B0651-EE4F-4900-A07F-96A6BFA9D0F0}" type="slidenum">
              <a:rPr lang="ru-RU" smtClean="0"/>
              <a:t>26</a:t>
            </a:fld>
            <a:endParaRPr lang="ru-RU"/>
          </a:p>
        </p:txBody>
      </p:sp>
    </p:spTree>
    <p:extLst>
      <p:ext uri="{BB962C8B-B14F-4D97-AF65-F5344CB8AC3E}">
        <p14:creationId xmlns:p14="http://schemas.microsoft.com/office/powerpoint/2010/main" val="2482825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2" name="Заголовок 1"/>
          <p:cNvSpPr>
            <a:spLocks noGrp="1"/>
          </p:cNvSpPr>
          <p:nvPr>
            <p:ph type="title"/>
          </p:nvPr>
        </p:nvSpPr>
        <p:spPr/>
        <p:txBody>
          <a:bodyPr>
            <a:noAutofit/>
          </a:bodyPr>
          <a:lstStyle/>
          <a:p>
            <a:r>
              <a:rPr lang="ru-RU" sz="1300" dirty="0">
                <a:latin typeface="PT Astra Serif" panose="020A0603040505020204" pitchFamily="18" charset="-52"/>
                <a:ea typeface="PT Astra Serif" panose="020A0603040505020204" pitchFamily="18" charset="-52"/>
              </a:rPr>
              <a:t>Администрация Томской области </a:t>
            </a:r>
            <a:br>
              <a:rPr lang="ru-RU" sz="1300" dirty="0">
                <a:latin typeface="PT Astra Serif" panose="020A0603040505020204" pitchFamily="18" charset="-52"/>
                <a:ea typeface="PT Astra Serif" panose="020A0603040505020204" pitchFamily="18" charset="-52"/>
              </a:rPr>
            </a:br>
            <a:r>
              <a:rPr lang="ru-RU" sz="1300" dirty="0">
                <a:latin typeface="PT Astra Serif" panose="020A0603040505020204" pitchFamily="18" charset="-52"/>
                <a:ea typeface="PT Astra Serif" panose="020A0603040505020204" pitchFamily="18" charset="-52"/>
              </a:rPr>
              <a:t>Департамент тарифного </a:t>
            </a:r>
            <a:r>
              <a:rPr lang="ru-RU" sz="1300" dirty="0" smtClean="0">
                <a:latin typeface="PT Astra Serif" panose="020A0603040505020204" pitchFamily="18" charset="-52"/>
                <a:ea typeface="PT Astra Serif" panose="020A0603040505020204" pitchFamily="18" charset="-52"/>
              </a:rPr>
              <a:t>регулирования</a:t>
            </a:r>
            <a:br>
              <a:rPr lang="ru-RU" sz="1300" dirty="0" smtClean="0">
                <a:latin typeface="PT Astra Serif" panose="020A0603040505020204" pitchFamily="18" charset="-52"/>
                <a:ea typeface="PT Astra Serif" panose="020A0603040505020204" pitchFamily="18" charset="-52"/>
              </a:rPr>
            </a:br>
            <a:r>
              <a:rPr lang="ru-RU" sz="1800" dirty="0">
                <a:latin typeface="PT Astra Serif" panose="020A0603040505020204" pitchFamily="18" charset="-52"/>
                <a:ea typeface="PT Astra Serif" panose="020A0603040505020204" pitchFamily="18" charset="-52"/>
              </a:rPr>
              <a:t/>
            </a:r>
            <a:br>
              <a:rPr lang="ru-RU" sz="1800" dirty="0">
                <a:latin typeface="PT Astra Serif" panose="020A0603040505020204" pitchFamily="18" charset="-52"/>
                <a:ea typeface="PT Astra Serif" panose="020A0603040505020204" pitchFamily="18" charset="-52"/>
              </a:rPr>
            </a:br>
            <a:r>
              <a:rPr lang="ru-RU" sz="1600" b="1"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Категории льготных потребителей</a:t>
            </a:r>
            <a:br>
              <a:rPr lang="ru-RU" sz="1600" b="1"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br>
            <a:r>
              <a:rPr lang="ru-RU" sz="1300" b="1" dirty="0" smtClean="0">
                <a:latin typeface="PT Astra Serif" panose="020A0603040505020204" pitchFamily="18" charset="-52"/>
                <a:ea typeface="PT Astra Serif" panose="020A0603040505020204" pitchFamily="18" charset="-52"/>
              </a:rPr>
              <a:t>(ст.1 Закон №140-ОЗ)</a:t>
            </a:r>
            <a:r>
              <a:rPr lang="ru-RU" sz="1300" dirty="0">
                <a:latin typeface="PT Astra Serif" panose="020A0603040505020204" pitchFamily="18" charset="-52"/>
                <a:ea typeface="PT Astra Serif" panose="020A0603040505020204" pitchFamily="18" charset="-52"/>
              </a:rPr>
              <a:t/>
            </a:r>
            <a:br>
              <a:rPr lang="ru-RU" sz="1300" dirty="0">
                <a:latin typeface="PT Astra Serif" panose="020A0603040505020204" pitchFamily="18" charset="-52"/>
                <a:ea typeface="PT Astra Serif" panose="020A0603040505020204" pitchFamily="18" charset="-52"/>
              </a:rPr>
            </a:br>
            <a:endParaRPr lang="ru-RU" sz="1300" dirty="0"/>
          </a:p>
        </p:txBody>
      </p:sp>
      <p:sp>
        <p:nvSpPr>
          <p:cNvPr id="8" name="Объект 7"/>
          <p:cNvSpPr>
            <a:spLocks noGrp="1"/>
          </p:cNvSpPr>
          <p:nvPr>
            <p:ph idx="1"/>
          </p:nvPr>
        </p:nvSpPr>
        <p:spPr/>
        <p:txBody>
          <a:bodyPr>
            <a:normAutofit lnSpcReduction="10000"/>
          </a:bodyPr>
          <a:lstStyle/>
          <a:p>
            <a:pPr marL="0" indent="0" algn="ctr">
              <a:buNone/>
            </a:pPr>
            <a:r>
              <a:rPr lang="ru-RU" sz="2000" b="1" i="1" dirty="0" smtClean="0">
                <a:latin typeface="PT Astra Serif" panose="020A0603040505020204" pitchFamily="18" charset="-52"/>
                <a:ea typeface="PT Astra Serif" panose="020A0603040505020204" pitchFamily="18" charset="-52"/>
              </a:rPr>
              <a:t>Право на льготы имеют </a:t>
            </a:r>
            <a:r>
              <a:rPr lang="en-US" sz="2000" dirty="0" smtClean="0">
                <a:latin typeface="PT Astra Serif" panose="020A0603040505020204" pitchFamily="18" charset="-52"/>
                <a:ea typeface="PT Astra Serif" panose="020A0603040505020204" pitchFamily="18" charset="-52"/>
              </a:rPr>
              <a:t>:</a:t>
            </a:r>
            <a:endParaRPr lang="ru-RU" sz="2000" dirty="0" smtClean="0">
              <a:latin typeface="PT Astra Serif" panose="020A0603040505020204" pitchFamily="18" charset="-52"/>
              <a:ea typeface="PT Astra Serif" panose="020A0603040505020204" pitchFamily="18" charset="-52"/>
            </a:endParaRPr>
          </a:p>
          <a:p>
            <a:pPr marL="457200" indent="-457200" algn="just">
              <a:buAutoNum type="arabicPeriod"/>
            </a:pPr>
            <a:r>
              <a:rPr lang="ru-RU" sz="1800" b="1" dirty="0" smtClean="0">
                <a:latin typeface="PT Astra Serif" panose="020A0603040505020204" pitchFamily="18" charset="-52"/>
                <a:ea typeface="PT Astra Serif" panose="020A0603040505020204" pitchFamily="18" charset="-52"/>
              </a:rPr>
              <a:t>Потребители коммунального ресурса – физические лица, </a:t>
            </a:r>
            <a:r>
              <a:rPr lang="ru-RU" sz="1800" i="1" dirty="0" smtClean="0">
                <a:latin typeface="PT Astra Serif" panose="020A0603040505020204" pitchFamily="18" charset="-52"/>
                <a:ea typeface="PT Astra Serif" panose="020A0603040505020204" pitchFamily="18" charset="-52"/>
              </a:rPr>
              <a:t>владеющие и (или) пользующиеся жилым помещением в жилых и многоквартирных домах на праве собственности или ином законном основании, и (или) владеющее на определенном законом основании отдельно стоящими гаражами, банями, </a:t>
            </a:r>
            <a:r>
              <a:rPr lang="ru-RU" sz="1800" i="1" dirty="0" err="1" smtClean="0">
                <a:latin typeface="PT Astra Serif" panose="020A0603040505020204" pitchFamily="18" charset="-52"/>
                <a:ea typeface="PT Astra Serif" panose="020A0603040505020204" pitchFamily="18" charset="-52"/>
              </a:rPr>
              <a:t>машино</a:t>
            </a:r>
            <a:r>
              <a:rPr lang="ru-RU" sz="1800" i="1" dirty="0" smtClean="0">
                <a:latin typeface="PT Astra Serif" panose="020A0603040505020204" pitchFamily="18" charset="-52"/>
                <a:ea typeface="PT Astra Serif" panose="020A0603040505020204" pitchFamily="18" charset="-52"/>
              </a:rPr>
              <a:t>-местами в жилых домах и (или) домовладениях и многоквартирных домах.</a:t>
            </a:r>
            <a:endParaRPr lang="en-US" sz="1800" i="1" dirty="0" smtClean="0">
              <a:latin typeface="PT Astra Serif" panose="020A0603040505020204" pitchFamily="18" charset="-52"/>
              <a:ea typeface="PT Astra Serif" panose="020A0603040505020204" pitchFamily="18" charset="-52"/>
            </a:endParaRPr>
          </a:p>
          <a:p>
            <a:pPr marL="457200" indent="-457200" algn="just">
              <a:buAutoNum type="arabicPeriod"/>
            </a:pPr>
            <a:r>
              <a:rPr lang="ru-RU" sz="1800" b="1" dirty="0" smtClean="0">
                <a:latin typeface="PT Astra Serif" panose="020A0603040505020204" pitchFamily="18" charset="-52"/>
                <a:ea typeface="PT Astra Serif" panose="020A0603040505020204" pitchFamily="18" charset="-52"/>
              </a:rPr>
              <a:t>Юридические лица </a:t>
            </a:r>
            <a:r>
              <a:rPr lang="ru-RU" sz="1800" i="1" dirty="0" smtClean="0">
                <a:latin typeface="PT Astra Serif" panose="020A0603040505020204" pitchFamily="18" charset="-52"/>
                <a:ea typeface="PT Astra Serif" panose="020A0603040505020204" pitchFamily="18" charset="-52"/>
              </a:rPr>
              <a:t>независимо от организационно-правовой формы или индивидуальные предприниматели, осуществляющие деятельность по управлению многоквартирными домами, приобретающими коммунальный ресурс для предоставления населению коммунальных услуг.</a:t>
            </a:r>
          </a:p>
          <a:p>
            <a:pPr marL="457200" indent="-457200" algn="just">
              <a:spcBef>
                <a:spcPts val="0"/>
              </a:spcBef>
              <a:buAutoNum type="arabicPeriod"/>
            </a:pPr>
            <a:r>
              <a:rPr lang="ru-RU" sz="1800" b="1" dirty="0" smtClean="0">
                <a:latin typeface="PT Astra Serif" panose="020A0603040505020204" pitchFamily="18" charset="-52"/>
                <a:ea typeface="PT Astra Serif" panose="020A0603040505020204" pitchFamily="18" charset="-52"/>
              </a:rPr>
              <a:t>Некоммерческие организации</a:t>
            </a:r>
            <a:r>
              <a:rPr lang="ru-RU" sz="1800" dirty="0" smtClean="0">
                <a:latin typeface="PT Astra Serif" panose="020A0603040505020204" pitchFamily="18" charset="-52"/>
                <a:ea typeface="PT Astra Serif" panose="020A0603040505020204" pitchFamily="18" charset="-52"/>
              </a:rPr>
              <a:t> </a:t>
            </a:r>
            <a:r>
              <a:rPr lang="ru-RU" sz="1800" i="1" dirty="0" smtClean="0">
                <a:latin typeface="PT Astra Serif" panose="020A0603040505020204" pitchFamily="18" charset="-52"/>
                <a:ea typeface="PT Astra Serif" panose="020A0603040505020204" pitchFamily="18" charset="-52"/>
              </a:rPr>
              <a:t>в части приобретаемого объема коммунального ресурса</a:t>
            </a:r>
            <a:r>
              <a:rPr lang="en-US" sz="1800" i="1" dirty="0" smtClean="0">
                <a:latin typeface="PT Astra Serif" panose="020A0603040505020204" pitchFamily="18" charset="-52"/>
                <a:ea typeface="PT Astra Serif" panose="020A0603040505020204" pitchFamily="18" charset="-52"/>
              </a:rPr>
              <a:t>:</a:t>
            </a:r>
            <a:endParaRPr lang="ru-RU" sz="1800" i="1" dirty="0" smtClean="0">
              <a:latin typeface="PT Astra Serif" panose="020A0603040505020204" pitchFamily="18" charset="-52"/>
              <a:ea typeface="PT Astra Serif" panose="020A0603040505020204" pitchFamily="18" charset="-52"/>
            </a:endParaRPr>
          </a:p>
          <a:p>
            <a:pPr marL="0" indent="0" algn="just">
              <a:spcBef>
                <a:spcPts val="0"/>
              </a:spcBef>
              <a:buNone/>
            </a:pPr>
            <a:r>
              <a:rPr lang="ru-RU" sz="1800" i="1" dirty="0" smtClean="0">
                <a:latin typeface="PT Astra Serif" panose="020A0603040505020204" pitchFamily="18" charset="-52"/>
                <a:ea typeface="PT Astra Serif" panose="020A0603040505020204" pitchFamily="18" charset="-52"/>
              </a:rPr>
              <a:t>        - для жилых помещений, предназначенных для проживания граждан</a:t>
            </a:r>
            <a:r>
              <a:rPr lang="en-US" sz="1800" i="1" dirty="0" smtClean="0">
                <a:latin typeface="PT Astra Serif" panose="020A0603040505020204" pitchFamily="18" charset="-52"/>
                <a:ea typeface="PT Astra Serif" panose="020A0603040505020204" pitchFamily="18" charset="-52"/>
              </a:rPr>
              <a:t>;</a:t>
            </a:r>
            <a:endParaRPr lang="ru-RU" sz="1800" i="1" dirty="0" smtClean="0">
              <a:latin typeface="PT Astra Serif" panose="020A0603040505020204" pitchFamily="18" charset="-52"/>
              <a:ea typeface="PT Astra Serif" panose="020A0603040505020204" pitchFamily="18" charset="-52"/>
            </a:endParaRPr>
          </a:p>
          <a:p>
            <a:pPr marL="0" indent="0" algn="just">
              <a:spcBef>
                <a:spcPts val="0"/>
              </a:spcBef>
              <a:buNone/>
            </a:pPr>
            <a:r>
              <a:rPr lang="ru-RU" sz="1800" i="1" dirty="0">
                <a:latin typeface="PT Astra Serif" panose="020A0603040505020204" pitchFamily="18" charset="-52"/>
                <a:ea typeface="PT Astra Serif" panose="020A0603040505020204" pitchFamily="18" charset="-52"/>
              </a:rPr>
              <a:t> </a:t>
            </a:r>
            <a:r>
              <a:rPr lang="ru-RU" sz="1800" i="1" dirty="0" smtClean="0">
                <a:latin typeface="PT Astra Serif" panose="020A0603040505020204" pitchFamily="18" charset="-52"/>
                <a:ea typeface="PT Astra Serif" panose="020A0603040505020204" pitchFamily="18" charset="-52"/>
              </a:rPr>
              <a:t>       - для потребления потребительскими кооперативами, общественными и благотворительными фондами на коммунально-бытовые нужды граждан</a:t>
            </a:r>
            <a:r>
              <a:rPr lang="ru-RU" sz="1800" dirty="0" smtClean="0">
                <a:latin typeface="PT Astra Serif" panose="020A0603040505020204" pitchFamily="18" charset="-52"/>
                <a:ea typeface="PT Astra Serif" panose="020A0603040505020204" pitchFamily="18" charset="-52"/>
              </a:rPr>
              <a:t>.</a:t>
            </a:r>
            <a:endParaRPr lang="en-US" sz="1800" dirty="0" smtClean="0">
              <a:latin typeface="PT Astra Serif" panose="020A0603040505020204" pitchFamily="18" charset="-52"/>
              <a:ea typeface="PT Astra Serif" panose="020A0603040505020204" pitchFamily="18" charset="-52"/>
            </a:endParaRPr>
          </a:p>
          <a:p>
            <a:pPr marL="457200" indent="-457200">
              <a:buAutoNum type="arabicPeriod"/>
            </a:pPr>
            <a:endParaRPr lang="ru-RU" sz="2000" dirty="0"/>
          </a:p>
        </p:txBody>
      </p:sp>
      <p:sp>
        <p:nvSpPr>
          <p:cNvPr id="12" name="Номер слайда 11"/>
          <p:cNvSpPr>
            <a:spLocks noGrp="1"/>
          </p:cNvSpPr>
          <p:nvPr>
            <p:ph type="sldNum" sz="quarter" idx="12"/>
          </p:nvPr>
        </p:nvSpPr>
        <p:spPr/>
        <p:txBody>
          <a:bodyPr/>
          <a:lstStyle/>
          <a:p>
            <a:fld id="{B19B0651-EE4F-4900-A07F-96A6BFA9D0F0}" type="slidenum">
              <a:rPr lang="ru-RU" smtClean="0"/>
              <a:t>3</a:t>
            </a:fld>
            <a:endParaRPr lang="ru-RU"/>
          </a:p>
        </p:txBody>
      </p:sp>
    </p:spTree>
    <p:extLst>
      <p:ext uri="{BB962C8B-B14F-4D97-AF65-F5344CB8AC3E}">
        <p14:creationId xmlns:p14="http://schemas.microsoft.com/office/powerpoint/2010/main" val="3242815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2" name="Заголовок 1"/>
          <p:cNvSpPr>
            <a:spLocks noGrp="1"/>
          </p:cNvSpPr>
          <p:nvPr>
            <p:ph type="title"/>
          </p:nvPr>
        </p:nvSpPr>
        <p:spPr>
          <a:xfrm>
            <a:off x="1907704" y="692696"/>
            <a:ext cx="6779096" cy="792088"/>
          </a:xfrm>
        </p:spPr>
        <p:txBody>
          <a:bodyPr>
            <a:noAutofit/>
          </a:bodyPr>
          <a:lstStyle/>
          <a:p>
            <a:r>
              <a:rPr lang="ru-RU" sz="1300" dirty="0">
                <a:latin typeface="PT Astra Serif" panose="020A0603040505020204" pitchFamily="18" charset="-52"/>
                <a:ea typeface="PT Astra Serif" panose="020A0603040505020204" pitchFamily="18" charset="-52"/>
              </a:rPr>
              <a:t>Администрация Томской области </a:t>
            </a:r>
            <a:br>
              <a:rPr lang="ru-RU" sz="1300" dirty="0">
                <a:latin typeface="PT Astra Serif" panose="020A0603040505020204" pitchFamily="18" charset="-52"/>
                <a:ea typeface="PT Astra Serif" panose="020A0603040505020204" pitchFamily="18" charset="-52"/>
              </a:rPr>
            </a:br>
            <a:r>
              <a:rPr lang="ru-RU" sz="1300" dirty="0">
                <a:latin typeface="PT Astra Serif" panose="020A0603040505020204" pitchFamily="18" charset="-52"/>
                <a:ea typeface="PT Astra Serif" panose="020A0603040505020204" pitchFamily="18" charset="-52"/>
              </a:rPr>
              <a:t>Департамент тарифного регулирования</a:t>
            </a:r>
            <a:r>
              <a:rPr lang="ru-RU" sz="1800" dirty="0">
                <a:latin typeface="PT Astra Serif" panose="020A0603040505020204" pitchFamily="18" charset="-52"/>
                <a:ea typeface="PT Astra Serif" panose="020A0603040505020204" pitchFamily="18" charset="-52"/>
              </a:rPr>
              <a:t/>
            </a:r>
            <a:br>
              <a:rPr lang="ru-RU" sz="1800" dirty="0">
                <a:latin typeface="PT Astra Serif" panose="020A0603040505020204" pitchFamily="18" charset="-52"/>
                <a:ea typeface="PT Astra Serif" panose="020A0603040505020204" pitchFamily="18" charset="-52"/>
              </a:rPr>
            </a:br>
            <a:r>
              <a:rPr lang="ru-RU" sz="1800" dirty="0" smtClean="0">
                <a:latin typeface="PT Astra Serif" panose="020A0603040505020204" pitchFamily="18" charset="-52"/>
                <a:ea typeface="PT Astra Serif" panose="020A0603040505020204" pitchFamily="18" charset="-52"/>
              </a:rPr>
              <a:t/>
            </a:r>
            <a:br>
              <a:rPr lang="ru-RU" sz="1800" dirty="0" smtClean="0">
                <a:latin typeface="PT Astra Serif" panose="020A0603040505020204" pitchFamily="18" charset="-52"/>
                <a:ea typeface="PT Astra Serif" panose="020A0603040505020204" pitchFamily="18" charset="-52"/>
              </a:rPr>
            </a:br>
            <a:r>
              <a:rPr lang="ru-RU" sz="2200" b="1"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Процедура предоставления субсидии</a:t>
            </a:r>
            <a:r>
              <a:rPr lang="ru-RU" sz="1600"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t/>
            </a:r>
            <a:br>
              <a:rPr lang="ru-RU" sz="1600" dirty="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rPr>
            </a:br>
            <a:endParaRPr lang="ru-RU" sz="1600" dirty="0">
              <a:effectLst>
                <a:outerShdw blurRad="38100" dist="38100" dir="2700000" algn="tl">
                  <a:srgbClr val="000000">
                    <a:alpha val="43137"/>
                  </a:srgbClr>
                </a:outerShdw>
              </a:effectLst>
            </a:endParaRPr>
          </a:p>
        </p:txBody>
      </p:sp>
      <p:sp>
        <p:nvSpPr>
          <p:cNvPr id="4" name="Объект 3"/>
          <p:cNvSpPr>
            <a:spLocks noGrp="1"/>
          </p:cNvSpPr>
          <p:nvPr>
            <p:ph sz="half" idx="2"/>
          </p:nvPr>
        </p:nvSpPr>
        <p:spPr>
          <a:xfrm>
            <a:off x="646098" y="1664804"/>
            <a:ext cx="8070636" cy="4511526"/>
          </a:xfrm>
        </p:spPr>
        <p:txBody>
          <a:bodyPr>
            <a:normAutofit fontScale="92500" lnSpcReduction="10000"/>
          </a:bodyPr>
          <a:lstStyle/>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Установление льготного тарифа на коммунальный ресурс</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Предоставление каждому льготному потребителю коммунального ресурса по льготному тарифу</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Прохождение РСО конкурсного отбора получателей субсидии</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Заключение соглашения о предоставлении субсидии</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Ежемесячное предоставление РСО в Департамент расчета субсидии</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Определение Департаментом размера субсидии и перечисление субсидии РСО</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algn="just">
              <a:spcBef>
                <a:spcPts val="0"/>
              </a:spcBef>
              <a:buFont typeface="+mj-lt"/>
              <a:buAutoNum type="arabicPeriod"/>
            </a:pPr>
            <a:r>
              <a:rPr lang="ru-RU" sz="2100" b="1" i="1" dirty="0" smtClean="0">
                <a:latin typeface="PT Astra Serif" panose="020A0603040505020204" pitchFamily="18" charset="-52"/>
                <a:ea typeface="PT Astra Serif" panose="020A0603040505020204" pitchFamily="18" charset="-52"/>
              </a:rPr>
              <a:t>Предоставление РСО ежеквартальных отчетов о достижении значений результата предоставления субсидии</a:t>
            </a:r>
          </a:p>
          <a:p>
            <a:pPr algn="just">
              <a:spcBef>
                <a:spcPts val="0"/>
              </a:spcBef>
              <a:buFont typeface="+mj-lt"/>
              <a:buAutoNum type="arabicPeriod"/>
            </a:pPr>
            <a:endParaRPr lang="ru-RU" sz="2100" b="1" i="1" dirty="0" smtClean="0">
              <a:latin typeface="PT Astra Serif" panose="020A0603040505020204" pitchFamily="18" charset="-52"/>
              <a:ea typeface="PT Astra Serif" panose="020A0603040505020204" pitchFamily="18" charset="-52"/>
            </a:endParaRPr>
          </a:p>
          <a:p>
            <a:pPr marL="0" indent="0" algn="just">
              <a:spcBef>
                <a:spcPts val="0"/>
              </a:spcBef>
              <a:buNone/>
            </a:pPr>
            <a:endParaRPr lang="ru-RU" sz="1400" i="1" dirty="0" smtClean="0">
              <a:solidFill>
                <a:srgbClr val="002060"/>
              </a:solidFill>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ru-RU" sz="1600" b="1" i="1" dirty="0" smtClean="0">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en-US" sz="1400" dirty="0" smtClean="0">
              <a:latin typeface="PT Astra Serif" panose="020A0603040505020204" pitchFamily="18" charset="-52"/>
              <a:ea typeface="PT Astra Serif" panose="020A0603040505020204" pitchFamily="18" charset="-52"/>
            </a:endParaRPr>
          </a:p>
          <a:p>
            <a:pPr algn="just">
              <a:spcBef>
                <a:spcPts val="0"/>
              </a:spcBef>
              <a:buFontTx/>
              <a:buChar char="-"/>
            </a:pPr>
            <a:endParaRPr lang="ru-RU" sz="1400" dirty="0" smtClean="0">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ru-RU" sz="1400" dirty="0" smtClean="0">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en-US" sz="1100" dirty="0" smtClean="0">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ru-RU" sz="1100" dirty="0" smtClean="0">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ru-RU" sz="1400" dirty="0" smtClean="0">
              <a:latin typeface="PT Astra Serif" panose="020A0603040505020204" pitchFamily="18" charset="-52"/>
              <a:ea typeface="PT Astra Serif" panose="020A0603040505020204" pitchFamily="18" charset="-52"/>
            </a:endParaRPr>
          </a:p>
          <a:p>
            <a:pPr algn="just">
              <a:spcBef>
                <a:spcPts val="0"/>
              </a:spcBef>
              <a:buFontTx/>
              <a:buChar char="-"/>
            </a:pPr>
            <a:endParaRPr lang="ru-RU" sz="1400" dirty="0" smtClean="0">
              <a:latin typeface="PT Astra Serif" panose="020A0603040505020204" pitchFamily="18" charset="-52"/>
              <a:ea typeface="PT Astra Serif" panose="020A0603040505020204" pitchFamily="18" charset="-52"/>
            </a:endParaRPr>
          </a:p>
          <a:p>
            <a:pPr algn="just">
              <a:spcBef>
                <a:spcPts val="0"/>
              </a:spcBef>
              <a:buFontTx/>
              <a:buChar char="-"/>
            </a:pPr>
            <a:endParaRPr lang="ru-RU" sz="1400" dirty="0" smtClean="0">
              <a:latin typeface="PT Astra Serif" panose="020A0603040505020204" pitchFamily="18" charset="-52"/>
              <a:ea typeface="PT Astra Serif" panose="020A0603040505020204" pitchFamily="18" charset="-52"/>
            </a:endParaRPr>
          </a:p>
          <a:p>
            <a:pPr algn="just">
              <a:spcBef>
                <a:spcPts val="0"/>
              </a:spcBef>
              <a:buFont typeface="Wingdings" panose="05000000000000000000" pitchFamily="2" charset="2"/>
              <a:buChar char="v"/>
            </a:pPr>
            <a:endParaRPr lang="ru-RU" sz="1400" dirty="0">
              <a:latin typeface="PT Astra Serif" panose="020A0603040505020204" pitchFamily="18" charset="-52"/>
              <a:ea typeface="PT Astra Serif" panose="020A0603040505020204" pitchFamily="18" charset="-52"/>
            </a:endParaRPr>
          </a:p>
        </p:txBody>
      </p:sp>
      <p:sp>
        <p:nvSpPr>
          <p:cNvPr id="3" name="Номер слайда 2"/>
          <p:cNvSpPr>
            <a:spLocks noGrp="1"/>
          </p:cNvSpPr>
          <p:nvPr>
            <p:ph type="sldNum" sz="quarter" idx="12"/>
          </p:nvPr>
        </p:nvSpPr>
        <p:spPr/>
        <p:txBody>
          <a:bodyPr/>
          <a:lstStyle/>
          <a:p>
            <a:fld id="{B19B0651-EE4F-4900-A07F-96A6BFA9D0F0}" type="slidenum">
              <a:rPr lang="ru-RU" smtClean="0"/>
              <a:t>4</a:t>
            </a:fld>
            <a:endParaRPr lang="ru-RU"/>
          </a:p>
        </p:txBody>
      </p:sp>
    </p:spTree>
    <p:extLst>
      <p:ext uri="{BB962C8B-B14F-4D97-AF65-F5344CB8AC3E}">
        <p14:creationId xmlns:p14="http://schemas.microsoft.com/office/powerpoint/2010/main" val="537977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60748"/>
            <a:ext cx="6779096"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Порядок проведения отбора получателей субсидий для предоставления субсидий </a:t>
            </a:r>
            <a:r>
              <a:rPr lang="ru-RU" sz="1600" dirty="0" smtClean="0">
                <a:latin typeface="PT Astra Serif" panose="020A0603040505020204" pitchFamily="18" charset="-52"/>
                <a:ea typeface="PT Astra Serif" panose="020A0603040505020204" pitchFamily="18" charset="-52"/>
              </a:rPr>
              <a:t>(п.6 пост. №205а )</a:t>
            </a:r>
          </a:p>
          <a:p>
            <a:endParaRPr lang="ru-RU" sz="1600" dirty="0" smtClean="0">
              <a:latin typeface="PT Astra Serif" panose="020A0603040505020204" pitchFamily="18" charset="-52"/>
              <a:ea typeface="PT Astra Serif" panose="020A0603040505020204" pitchFamily="18" charset="-52"/>
            </a:endParaRP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5" name="Заголовок 4"/>
          <p:cNvSpPr>
            <a:spLocks noGrp="1"/>
          </p:cNvSpPr>
          <p:nvPr>
            <p:ph type="title"/>
          </p:nvPr>
        </p:nvSpPr>
        <p:spPr/>
        <p:txBody>
          <a:bodyPr>
            <a:noAutofit/>
          </a:bodyPr>
          <a:lstStyle/>
          <a:p>
            <a:pPr algn="just"/>
            <a:r>
              <a:rPr lang="ru-RU" sz="1800" dirty="0" smtClean="0"/>
              <a:t/>
            </a:r>
            <a:br>
              <a:rPr lang="ru-RU" sz="1800" dirty="0" smtClean="0"/>
            </a:br>
            <a:r>
              <a:rPr lang="ru-RU" sz="1800" dirty="0"/>
              <a:t/>
            </a:r>
            <a:br>
              <a:rPr lang="ru-RU" sz="1800" dirty="0"/>
            </a:br>
            <a:r>
              <a:rPr lang="ru-RU" sz="1800" dirty="0" smtClean="0"/>
              <a:t/>
            </a:r>
            <a:br>
              <a:rPr lang="ru-RU" sz="1800" dirty="0" smtClean="0"/>
            </a:br>
            <a:r>
              <a:rPr lang="ru-RU" sz="1800" dirty="0"/>
              <a:t/>
            </a:r>
            <a:br>
              <a:rPr lang="ru-RU" sz="1800" dirty="0"/>
            </a:br>
            <a:r>
              <a:rPr lang="ru-RU" sz="1800" dirty="0" smtClean="0"/>
              <a:t/>
            </a:r>
            <a:br>
              <a:rPr lang="ru-RU" sz="1800" dirty="0" smtClean="0"/>
            </a:br>
            <a:r>
              <a:rPr lang="ru-RU" sz="1800" dirty="0"/>
              <a:t/>
            </a:r>
            <a:br>
              <a:rPr lang="ru-RU" sz="1800" dirty="0"/>
            </a:br>
            <a:r>
              <a:rPr lang="ru-RU" sz="1800" dirty="0" smtClean="0"/>
              <a:t/>
            </a:r>
            <a:br>
              <a:rPr lang="ru-RU" sz="1800" dirty="0" smtClean="0"/>
            </a:br>
            <a:endParaRPr lang="ru-RU" sz="1600" b="0" dirty="0">
              <a:effectLst/>
            </a:endParaRPr>
          </a:p>
        </p:txBody>
      </p:sp>
      <p:sp>
        <p:nvSpPr>
          <p:cNvPr id="14" name="Объект 13"/>
          <p:cNvSpPr>
            <a:spLocks noGrp="1"/>
          </p:cNvSpPr>
          <p:nvPr>
            <p:ph idx="1"/>
          </p:nvPr>
        </p:nvSpPr>
        <p:spPr>
          <a:xfrm>
            <a:off x="539552" y="1783223"/>
            <a:ext cx="8229600" cy="4525963"/>
          </a:xfrm>
        </p:spPr>
        <p:txBody>
          <a:bodyPr>
            <a:normAutofit fontScale="62500" lnSpcReduction="20000"/>
          </a:bodyPr>
          <a:lstStyle/>
          <a:p>
            <a:pPr algn="just">
              <a:buAutoNum type="arabicPeriod"/>
            </a:pPr>
            <a:endParaRPr lang="ru-RU" sz="2000" b="1" i="1" u="sng" dirty="0" smtClean="0">
              <a:latin typeface="PT Astra Serif" panose="020A0603040505020204" pitchFamily="18" charset="-52"/>
              <a:ea typeface="PT Astra Serif" panose="020A0603040505020204" pitchFamily="18" charset="-52"/>
            </a:endParaRPr>
          </a:p>
          <a:p>
            <a:pPr algn="just">
              <a:buFont typeface="Wingdings" panose="05000000000000000000" pitchFamily="2" charset="2"/>
              <a:buChar char="Ø"/>
            </a:pPr>
            <a:endParaRPr lang="ru-RU" sz="1800" dirty="0" smtClean="0"/>
          </a:p>
          <a:p>
            <a:pPr algn="just">
              <a:buFont typeface="Wingdings" panose="05000000000000000000" pitchFamily="2" charset="2"/>
              <a:buChar char="Ø"/>
            </a:pPr>
            <a:r>
              <a:rPr lang="ru-RU" sz="2300" dirty="0"/>
              <a:t>Отбор получателей субсидии осуществляется в государственной интегрированной информационной системе управления общественными финансами «Электронный бюджет»</a:t>
            </a:r>
            <a:br>
              <a:rPr lang="ru-RU" sz="2300" dirty="0"/>
            </a:br>
            <a:r>
              <a:rPr lang="ru-RU" sz="2300" dirty="0"/>
              <a:t/>
            </a:r>
            <a:br>
              <a:rPr lang="ru-RU" sz="2300" dirty="0"/>
            </a:br>
            <a:r>
              <a:rPr lang="ru-RU" sz="2300" dirty="0"/>
              <a:t>Портал предоставления мер финансовой государственной поддержки (</a:t>
            </a:r>
            <a:r>
              <a:rPr lang="ru-RU" sz="2300" dirty="0">
                <a:hlinkClick r:id="rId3"/>
              </a:rPr>
              <a:t>https://promote.budget.gov.ru</a:t>
            </a:r>
            <a:r>
              <a:rPr lang="ru-RU" sz="2300" dirty="0" smtClean="0"/>
              <a:t>). </a:t>
            </a:r>
            <a:r>
              <a:rPr lang="ru-RU" sz="2300" dirty="0"/>
              <a:t>И</a:t>
            </a:r>
            <a:r>
              <a:rPr lang="ru-RU" sz="2300" dirty="0" smtClean="0"/>
              <a:t>нструкции</a:t>
            </a:r>
            <a:r>
              <a:rPr lang="ru-RU" sz="2300" dirty="0"/>
              <a:t>, включая </a:t>
            </a:r>
            <a:r>
              <a:rPr lang="ru-RU" sz="2300" dirty="0" err="1" smtClean="0"/>
              <a:t>видеоинструкции</a:t>
            </a:r>
            <a:r>
              <a:rPr lang="ru-RU" sz="2300" dirty="0" smtClean="0"/>
              <a:t> работы на Портале, </a:t>
            </a:r>
            <a:r>
              <a:rPr lang="ru-RU" sz="2300" dirty="0"/>
              <a:t>а также ответы на часто задаваемые </a:t>
            </a:r>
            <a:r>
              <a:rPr lang="ru-RU" sz="2300" dirty="0" smtClean="0"/>
              <a:t>вопросы расположены в </a:t>
            </a:r>
            <a:r>
              <a:rPr lang="ru-RU" sz="2300" dirty="0"/>
              <a:t>разделе «Техническая поддержка / Инструкции» (https://promote.budget.gov.ru/support-center/main)</a:t>
            </a:r>
            <a:r>
              <a:rPr lang="ru-RU" sz="2300" dirty="0" smtClean="0"/>
              <a:t>. </a:t>
            </a:r>
          </a:p>
          <a:p>
            <a:pPr marL="0" indent="0">
              <a:buNone/>
            </a:pPr>
            <a:endParaRPr lang="ru-RU" sz="2300" dirty="0" smtClean="0"/>
          </a:p>
          <a:p>
            <a:pPr marL="0" indent="0" algn="just">
              <a:buNone/>
            </a:pPr>
            <a:r>
              <a:rPr lang="ru-RU" sz="2300" dirty="0" smtClean="0"/>
              <a:t>Условием </a:t>
            </a:r>
            <a:r>
              <a:rPr lang="ru-RU" sz="2300" dirty="0"/>
              <a:t>доступа на Портал для участников отбора получателей субсидий и участия в отборах </a:t>
            </a:r>
            <a:r>
              <a:rPr lang="ru-RU" sz="2300" dirty="0" smtClean="0"/>
              <a:t>является</a:t>
            </a:r>
            <a:r>
              <a:rPr lang="en-US" sz="2300" dirty="0" smtClean="0"/>
              <a:t>:</a:t>
            </a:r>
            <a:endParaRPr lang="ru-RU" sz="2300" dirty="0" smtClean="0"/>
          </a:p>
          <a:p>
            <a:pPr algn="just">
              <a:buFont typeface="Wingdings" panose="05000000000000000000" pitchFamily="2" charset="2"/>
              <a:buChar char="Ø"/>
            </a:pPr>
            <a:r>
              <a:rPr lang="ru-RU" sz="2300" dirty="0"/>
              <a:t>-</a:t>
            </a:r>
            <a:r>
              <a:rPr lang="ru-RU" sz="2300" dirty="0" smtClean="0"/>
              <a:t> </a:t>
            </a:r>
            <a:r>
              <a:rPr lang="ru-RU" sz="2300" dirty="0"/>
              <a:t>наличие подтвержденной учетной записи на Едином портале государственных (муниципальных) услуг, </a:t>
            </a:r>
            <a:endParaRPr lang="ru-RU" sz="2300" dirty="0" smtClean="0"/>
          </a:p>
          <a:p>
            <a:pPr algn="just">
              <a:buFont typeface="Wingdings" panose="05000000000000000000" pitchFamily="2" charset="2"/>
              <a:buChar char="Ø"/>
            </a:pPr>
            <a:endParaRPr lang="ru-RU" sz="2300" dirty="0" smtClean="0"/>
          </a:p>
          <a:p>
            <a:pPr algn="just">
              <a:buFont typeface="Wingdings" panose="05000000000000000000" pitchFamily="2" charset="2"/>
              <a:buChar char="Ø"/>
            </a:pPr>
            <a:r>
              <a:rPr lang="ru-RU" sz="2300" dirty="0" smtClean="0"/>
              <a:t>- прикрепление </a:t>
            </a:r>
            <a:r>
              <a:rPr lang="ru-RU" sz="2300" dirty="0"/>
              <a:t>профиля физического лица на Портале </a:t>
            </a:r>
            <a:r>
              <a:rPr lang="ru-RU" sz="2300" dirty="0" err="1"/>
              <a:t>Госуслуг</a:t>
            </a:r>
            <a:r>
              <a:rPr lang="ru-RU" sz="2300" dirty="0"/>
              <a:t> к юридическому лицу (индивидуальному предпринимателю), от имени которых планируется подача заявки, </a:t>
            </a:r>
            <a:endParaRPr lang="ru-RU" sz="2300" dirty="0" smtClean="0"/>
          </a:p>
          <a:p>
            <a:pPr algn="just">
              <a:buFont typeface="Wingdings" panose="05000000000000000000" pitchFamily="2" charset="2"/>
              <a:buChar char="Ø"/>
            </a:pPr>
            <a:endParaRPr lang="ru-RU" sz="2300" dirty="0" smtClean="0"/>
          </a:p>
          <a:p>
            <a:pPr algn="just">
              <a:buFont typeface="Wingdings" panose="05000000000000000000" pitchFamily="2" charset="2"/>
              <a:buChar char="Ø"/>
            </a:pPr>
            <a:r>
              <a:rPr lang="ru-RU" sz="2300" dirty="0" smtClean="0"/>
              <a:t>а </a:t>
            </a:r>
            <a:r>
              <a:rPr lang="ru-RU" sz="2300" dirty="0"/>
              <a:t>также наличие усиленной квалифицированной электронной подписи и доверенности (в случае делегирования полномочия подписания заявки от руководителя иному лицу). </a:t>
            </a:r>
            <a:br>
              <a:rPr lang="ru-RU" sz="2300" dirty="0"/>
            </a:br>
            <a:endParaRPr lang="ru-RU" sz="2300" dirty="0" smtClean="0"/>
          </a:p>
          <a:p>
            <a:pPr marL="0" indent="0" algn="just">
              <a:buNone/>
            </a:pPr>
            <a:endParaRPr lang="ru-RU" sz="2400" i="1" dirty="0" smtClean="0">
              <a:solidFill>
                <a:srgbClr val="002060"/>
              </a:solidFill>
              <a:latin typeface="PT Astra Serif" panose="020A0603040505020204" pitchFamily="18" charset="-52"/>
              <a:ea typeface="PT Astra Serif" panose="020A0603040505020204" pitchFamily="18" charset="-52"/>
            </a:endParaRPr>
          </a:p>
          <a:p>
            <a:pPr marL="0" indent="0" algn="just">
              <a:buNone/>
            </a:pPr>
            <a:r>
              <a:rPr lang="ru-RU" sz="2400" i="1" dirty="0" smtClean="0">
                <a:solidFill>
                  <a:srgbClr val="002060"/>
                </a:solidFill>
                <a:latin typeface="PT Astra Serif" panose="020A0603040505020204" pitchFamily="18" charset="-52"/>
                <a:ea typeface="PT Astra Serif" panose="020A0603040505020204" pitchFamily="18" charset="-52"/>
              </a:rPr>
              <a:t>!!! Информационное письмо от 19.01.2026 № 53-08-0067 размещено </a:t>
            </a:r>
            <a:r>
              <a:rPr lang="ru-RU" sz="2400" i="1" dirty="0">
                <a:solidFill>
                  <a:srgbClr val="002060"/>
                </a:solidFill>
                <a:latin typeface="PT Astra Serif" panose="020A0603040505020204" pitchFamily="18" charset="-52"/>
                <a:ea typeface="PT Astra Serif" panose="020A0603040505020204" pitchFamily="18" charset="-52"/>
              </a:rPr>
              <a:t>на сайте Департамента (</a:t>
            </a:r>
            <a:r>
              <a:rPr lang="en-US" sz="2400" i="1" dirty="0">
                <a:solidFill>
                  <a:srgbClr val="002060"/>
                </a:solidFill>
                <a:latin typeface="PT Astra Serif" panose="020A0603040505020204" pitchFamily="18" charset="-52"/>
                <a:ea typeface="PT Astra Serif" panose="020A0603040505020204" pitchFamily="18" charset="-52"/>
              </a:rPr>
              <a:t>rec.tomsk.gov.ru)</a:t>
            </a:r>
            <a:r>
              <a:rPr lang="ru-RU" sz="2400" i="1" dirty="0">
                <a:solidFill>
                  <a:srgbClr val="002060"/>
                </a:solidFill>
                <a:latin typeface="PT Astra Serif" panose="020A0603040505020204" pitchFamily="18" charset="-52"/>
                <a:ea typeface="PT Astra Serif" panose="020A0603040505020204" pitchFamily="18" charset="-52"/>
              </a:rPr>
              <a:t> в разделе </a:t>
            </a:r>
            <a:r>
              <a:rPr lang="ru-RU" sz="2400" i="1" dirty="0" smtClean="0">
                <a:solidFill>
                  <a:srgbClr val="002060"/>
                </a:solidFill>
                <a:latin typeface="PT Astra Serif" panose="020A0603040505020204" pitchFamily="18" charset="-52"/>
                <a:ea typeface="PT Astra Serif" panose="020A0603040505020204" pitchFamily="18" charset="-52"/>
              </a:rPr>
              <a:t>Важная информация</a:t>
            </a:r>
            <a:endParaRPr lang="ru-RU" sz="2400" i="1" dirty="0">
              <a:solidFill>
                <a:srgbClr val="002060"/>
              </a:solidFill>
              <a:latin typeface="PT Astra Serif" panose="020A0603040505020204" pitchFamily="18" charset="-52"/>
              <a:ea typeface="PT Astra Serif" panose="020A0603040505020204" pitchFamily="18" charset="-52"/>
            </a:endParaRPr>
          </a:p>
          <a:p>
            <a:pPr algn="just">
              <a:buFont typeface="Wingdings" panose="05000000000000000000" pitchFamily="2" charset="2"/>
              <a:buChar char="Ø"/>
            </a:pPr>
            <a:endParaRPr lang="ru-RU" sz="2300" dirty="0"/>
          </a:p>
        </p:txBody>
      </p:sp>
      <p:sp>
        <p:nvSpPr>
          <p:cNvPr id="18" name="Номер слайда 17"/>
          <p:cNvSpPr>
            <a:spLocks noGrp="1"/>
          </p:cNvSpPr>
          <p:nvPr>
            <p:ph type="sldNum" sz="quarter" idx="12"/>
          </p:nvPr>
        </p:nvSpPr>
        <p:spPr/>
        <p:txBody>
          <a:bodyPr/>
          <a:lstStyle/>
          <a:p>
            <a:fld id="{B19B0651-EE4F-4900-A07F-96A6BFA9D0F0}" type="slidenum">
              <a:rPr lang="ru-RU" smtClean="0"/>
              <a:t>5</a:t>
            </a:fld>
            <a:endParaRPr lang="ru-RU"/>
          </a:p>
        </p:txBody>
      </p:sp>
    </p:spTree>
    <p:extLst>
      <p:ext uri="{BB962C8B-B14F-4D97-AF65-F5344CB8AC3E}">
        <p14:creationId xmlns:p14="http://schemas.microsoft.com/office/powerpoint/2010/main" val="3050207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60748"/>
            <a:ext cx="6779096"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8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Порядок проведения отбора получателей субсидий для предоставления субсидий </a:t>
            </a:r>
            <a:r>
              <a:rPr lang="ru-RU" sz="1800" dirty="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п.6 </a:t>
            </a:r>
            <a:r>
              <a:rPr lang="ru-RU" sz="1800" dirty="0">
                <a:latin typeface="PT Astra Serif" panose="020A0603040505020204" pitchFamily="18" charset="-52"/>
                <a:ea typeface="PT Astra Serif" panose="020A0603040505020204" pitchFamily="18" charset="-52"/>
              </a:rPr>
              <a:t>пост. №205а )</a:t>
            </a:r>
          </a:p>
          <a:p>
            <a:endParaRPr lang="ru-RU" sz="1800" b="1" i="1" u="sng" dirty="0" smtClean="0">
              <a:latin typeface="PT Astra Serif" panose="020A0603040505020204" pitchFamily="18" charset="-52"/>
              <a:ea typeface="PT Astra Serif" panose="020A0603040505020204" pitchFamily="18" charset="-52"/>
            </a:endParaRPr>
          </a:p>
          <a:p>
            <a:r>
              <a:rPr lang="ru-RU" sz="1800" b="1" i="1" u="sng" dirty="0" smtClean="0">
                <a:latin typeface="PT Astra Serif" panose="020A0603040505020204" pitchFamily="18" charset="-52"/>
                <a:ea typeface="PT Astra Serif" panose="020A0603040505020204" pitchFamily="18" charset="-52"/>
              </a:rPr>
              <a:t>Объявление </a:t>
            </a:r>
            <a:r>
              <a:rPr lang="ru-RU" sz="1800" b="1" i="1" u="sng" dirty="0">
                <a:latin typeface="PT Astra Serif" panose="020A0603040505020204" pitchFamily="18" charset="-52"/>
                <a:ea typeface="PT Astra Serif" panose="020A0603040505020204" pitchFamily="18" charset="-52"/>
              </a:rPr>
              <a:t>о проведении отбора</a:t>
            </a:r>
            <a:r>
              <a:rPr lang="en-US" sz="1800" b="1" i="1" u="sng" dirty="0">
                <a:latin typeface="PT Astra Serif" panose="020A0603040505020204" pitchFamily="18" charset="-52"/>
                <a:ea typeface="PT Astra Serif" panose="020A0603040505020204" pitchFamily="18" charset="-52"/>
              </a:rPr>
              <a:t> </a:t>
            </a:r>
            <a:endParaRPr lang="ru-RU" sz="1800" b="1" i="1" u="sng" dirty="0">
              <a:latin typeface="PT Astra Serif" panose="020A0603040505020204" pitchFamily="18" charset="-52"/>
              <a:ea typeface="PT Astra Serif" panose="020A0603040505020204" pitchFamily="18" charset="-52"/>
            </a:endParaRP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4" name="Объект 13"/>
          <p:cNvSpPr>
            <a:spLocks noGrp="1"/>
          </p:cNvSpPr>
          <p:nvPr>
            <p:ph idx="1"/>
          </p:nvPr>
        </p:nvSpPr>
        <p:spPr>
          <a:xfrm>
            <a:off x="297151" y="2097643"/>
            <a:ext cx="8229600" cy="4248472"/>
          </a:xfrm>
        </p:spPr>
        <p:txBody>
          <a:bodyPr>
            <a:normAutofit fontScale="77500" lnSpcReduction="20000"/>
          </a:bodyPr>
          <a:lstStyle/>
          <a:p>
            <a:pPr marL="0" indent="0" algn="ctr">
              <a:buNone/>
            </a:pPr>
            <a:endParaRPr lang="ru-RU" sz="2000" b="1" i="1" u="sng" dirty="0" smtClean="0">
              <a:latin typeface="PT Astra Serif" panose="020A0603040505020204" pitchFamily="18" charset="-52"/>
              <a:ea typeface="PT Astra Serif" panose="020A0603040505020204" pitchFamily="18" charset="-52"/>
            </a:endParaRPr>
          </a:p>
          <a:p>
            <a:pPr marL="0" indent="0">
              <a:buNone/>
            </a:pPr>
            <a:endParaRPr lang="ru-RU" sz="1800" dirty="0" smtClean="0"/>
          </a:p>
          <a:p>
            <a:pPr marL="197100" indent="0" algn="just">
              <a:buNone/>
            </a:pPr>
            <a:r>
              <a:rPr lang="ru-RU" sz="2100" dirty="0"/>
              <a:t>Объявление о проведении отбора получателей субсидии формируется в электронной форме посредством заполнения соответствующих экранных форм веб-интерфейса системы "Электронный бюджет", подписывается усиленной квалифицированной электронной подписью руководителя Департамента, публикуется на едином </a:t>
            </a:r>
            <a:r>
              <a:rPr lang="ru-RU" sz="2100" dirty="0" smtClean="0"/>
              <a:t>портале </a:t>
            </a:r>
            <a:r>
              <a:rPr lang="ru-RU" sz="2100" dirty="0"/>
              <a:t>бюджетной системы Российской Федерации в информационно-телекоммуникационной сети </a:t>
            </a:r>
            <a:r>
              <a:rPr lang="ru-RU" sz="2100" dirty="0" smtClean="0"/>
              <a:t>«Интернет».</a:t>
            </a:r>
          </a:p>
          <a:p>
            <a:pPr marL="197100" indent="0">
              <a:buNone/>
            </a:pPr>
            <a:endParaRPr lang="ru-RU" sz="1900" dirty="0" smtClean="0"/>
          </a:p>
          <a:p>
            <a:pPr marL="197100" indent="0">
              <a:buNone/>
            </a:pPr>
            <a:r>
              <a:rPr lang="ru-RU" sz="2100" dirty="0" smtClean="0"/>
              <a:t>Объявление об отборе содержит информацию</a:t>
            </a:r>
            <a:r>
              <a:rPr lang="en-US" sz="2100" dirty="0" smtClean="0"/>
              <a:t>:</a:t>
            </a:r>
          </a:p>
          <a:p>
            <a:pPr marL="482850" indent="-285750"/>
            <a:r>
              <a:rPr lang="en-US" sz="2100" dirty="0" smtClean="0"/>
              <a:t>-</a:t>
            </a:r>
            <a:r>
              <a:rPr lang="ru-RU" sz="2100" dirty="0" smtClean="0"/>
              <a:t> о дате размещения объявления об отборе</a:t>
            </a:r>
            <a:r>
              <a:rPr lang="en-US" sz="2100" dirty="0" smtClean="0"/>
              <a:t>;</a:t>
            </a:r>
            <a:endParaRPr lang="ru-RU" sz="2100" dirty="0" smtClean="0"/>
          </a:p>
          <a:p>
            <a:pPr marL="482850" indent="-285750"/>
            <a:r>
              <a:rPr lang="ru-RU" sz="2100" dirty="0" smtClean="0"/>
              <a:t>- о срока проведения отбора</a:t>
            </a:r>
            <a:r>
              <a:rPr lang="en-US" sz="2100" dirty="0" smtClean="0"/>
              <a:t>;</a:t>
            </a:r>
          </a:p>
          <a:p>
            <a:pPr marL="482850" indent="-285750"/>
            <a:r>
              <a:rPr lang="en-US" sz="2100" dirty="0" smtClean="0"/>
              <a:t>- </a:t>
            </a:r>
            <a:r>
              <a:rPr lang="ru-RU" sz="2100" dirty="0" smtClean="0"/>
              <a:t>о дате начала и окончания приема заявок</a:t>
            </a:r>
            <a:r>
              <a:rPr lang="en-US" sz="2100" dirty="0"/>
              <a:t> </a:t>
            </a:r>
            <a:r>
              <a:rPr lang="ru-RU" sz="2100" dirty="0" smtClean="0"/>
              <a:t>и пр.</a:t>
            </a:r>
            <a:endParaRPr lang="en-US" sz="2100" dirty="0" smtClean="0"/>
          </a:p>
          <a:p>
            <a:pPr marL="197100" indent="0">
              <a:buNone/>
            </a:pPr>
            <a:endParaRPr lang="en-US" sz="1900" dirty="0" smtClean="0"/>
          </a:p>
          <a:p>
            <a:pPr marL="197100" indent="0">
              <a:buNone/>
            </a:pPr>
            <a:r>
              <a:rPr lang="ru-RU" sz="2200" dirty="0" smtClean="0"/>
              <a:t>Полный перечень информации, содержавшейся в объявлении о отборе отражен в п.6 Порядка предоставления субсидии </a:t>
            </a:r>
            <a:r>
              <a:rPr lang="ru-RU" sz="2100" dirty="0"/>
              <a:t/>
            </a:r>
            <a:br>
              <a:rPr lang="ru-RU" sz="2100" dirty="0"/>
            </a:br>
            <a:endParaRPr lang="ru-RU" sz="2100" dirty="0"/>
          </a:p>
          <a:p>
            <a:pPr marL="197100" indent="0">
              <a:buNone/>
            </a:pPr>
            <a:r>
              <a:rPr lang="ru-RU" sz="1800" dirty="0"/>
              <a:t/>
            </a:r>
            <a:br>
              <a:rPr lang="ru-RU" sz="1800" dirty="0"/>
            </a:br>
            <a:endParaRPr lang="ru-RU" sz="1800" dirty="0"/>
          </a:p>
          <a:p>
            <a:pPr marL="482850" indent="-285750"/>
            <a:endParaRPr lang="ru-RU" sz="1800" dirty="0"/>
          </a:p>
          <a:p>
            <a:pPr marL="540000"/>
            <a:endParaRPr lang="en-US" sz="1800" dirty="0" smtClean="0"/>
          </a:p>
          <a:p>
            <a:pPr>
              <a:buFont typeface="Wingdings" panose="05000000000000000000" pitchFamily="2" charset="2"/>
              <a:buChar char="Ø"/>
            </a:pPr>
            <a:endParaRPr lang="ru-RU" sz="1800" dirty="0" smtClean="0"/>
          </a:p>
          <a:p>
            <a:pPr>
              <a:buFont typeface="Wingdings" panose="05000000000000000000" pitchFamily="2" charset="2"/>
              <a:buChar char="Ø"/>
            </a:pPr>
            <a:endParaRPr lang="ru-RU" sz="1800" dirty="0"/>
          </a:p>
        </p:txBody>
      </p:sp>
      <p:sp>
        <p:nvSpPr>
          <p:cNvPr id="5" name="Номер слайда 4"/>
          <p:cNvSpPr>
            <a:spLocks noGrp="1"/>
          </p:cNvSpPr>
          <p:nvPr>
            <p:ph type="sldNum" sz="quarter" idx="12"/>
          </p:nvPr>
        </p:nvSpPr>
        <p:spPr/>
        <p:txBody>
          <a:bodyPr/>
          <a:lstStyle/>
          <a:p>
            <a:fld id="{B19B0651-EE4F-4900-A07F-96A6BFA9D0F0}" type="slidenum">
              <a:rPr lang="ru-RU" smtClean="0"/>
              <a:t>6</a:t>
            </a:fld>
            <a:endParaRPr lang="ru-RU"/>
          </a:p>
        </p:txBody>
      </p:sp>
    </p:spTree>
    <p:extLst>
      <p:ext uri="{BB962C8B-B14F-4D97-AF65-F5344CB8AC3E}">
        <p14:creationId xmlns:p14="http://schemas.microsoft.com/office/powerpoint/2010/main" val="3139805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24744"/>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smtClean="0">
                <a:latin typeface="PT Astra Serif" panose="020A0603040505020204" pitchFamily="18" charset="-52"/>
                <a:ea typeface="PT Astra Serif" panose="020A0603040505020204" pitchFamily="18" charset="-52"/>
              </a:rPr>
              <a:t>на дату подачи заявки в системе «Электронный бюджет» </a:t>
            </a:r>
          </a:p>
          <a:p>
            <a:r>
              <a:rPr lang="ru-RU" sz="1800" b="1" i="1" dirty="0" smtClean="0">
                <a:latin typeface="PT Astra Serif" panose="020A0603040505020204" pitchFamily="18" charset="-52"/>
                <a:ea typeface="PT Astra Serif" panose="020A0603040505020204" pitchFamily="18" charset="-52"/>
              </a:rPr>
              <a:t> </a:t>
            </a:r>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3" y="2183854"/>
            <a:ext cx="4647394"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90424" y="2564904"/>
            <a:ext cx="5247416" cy="3816424"/>
          </a:xfrm>
        </p:spPr>
        <p:txBody>
          <a:bodyPr>
            <a:normAutofit fontScale="62500" lnSpcReduction="20000"/>
          </a:bodyPr>
          <a:lstStyle/>
          <a:p>
            <a:pPr algn="just"/>
            <a:endParaRPr lang="ru-RU" sz="2500" dirty="0" smtClean="0">
              <a:latin typeface="PT Astra Serif" panose="020A0603040505020204" pitchFamily="18" charset="-52"/>
              <a:ea typeface="PT Astra Serif" panose="020A0603040505020204" pitchFamily="18" charset="-52"/>
            </a:endParaRPr>
          </a:p>
          <a:p>
            <a:pPr algn="just"/>
            <a:r>
              <a:rPr lang="ru-RU" sz="2500" dirty="0" smtClean="0">
                <a:latin typeface="PT Astra Serif" panose="020A0603040505020204" pitchFamily="18" charset="-52"/>
                <a:ea typeface="PT Astra Serif" panose="020A0603040505020204" pitchFamily="18" charset="-52"/>
              </a:rPr>
              <a:t>участники </a:t>
            </a:r>
            <a:r>
              <a:rPr lang="ru-RU" sz="2500" dirty="0">
                <a:latin typeface="PT Astra Serif" panose="020A0603040505020204" pitchFamily="18" charset="-52"/>
                <a:ea typeface="PT Astra Serif" panose="020A0603040505020204" pitchFamily="18" charset="-52"/>
              </a:rPr>
              <a:t>отбора не должны являться иностранными юридическими лицами, в том числе местом регистрации которых является государство или территория, включенные в утверждаемый Министерством финансов Российской Федерации перечень государств и территорий, используемых для промежуточного (офшорного) владения активами в Российской Федерации (далее - офшорные компании), а также российскими юридическими лицами, в уставном (складочном) капитале которого доля прямого или косвенного (через третьих лиц) участия офшорных компаний в совокупности превышает 25 процентов (если иное не предусмотрено законодательством Российской Федерации</a:t>
            </a:r>
            <a:r>
              <a:rPr lang="ru-RU" sz="2500" dirty="0" smtClean="0">
                <a:latin typeface="PT Astra Serif" panose="020A0603040505020204" pitchFamily="18" charset="-52"/>
                <a:ea typeface="PT Astra Serif" panose="020A0603040505020204" pitchFamily="18" charset="-52"/>
              </a:rPr>
              <a:t>)</a:t>
            </a:r>
            <a:endParaRPr lang="ru-RU" sz="1800" dirty="0"/>
          </a:p>
        </p:txBody>
      </p:sp>
      <p:sp>
        <p:nvSpPr>
          <p:cNvPr id="13" name="Текст 12"/>
          <p:cNvSpPr>
            <a:spLocks noGrp="1"/>
          </p:cNvSpPr>
          <p:nvPr>
            <p:ph type="body" sz="quarter" idx="3"/>
          </p:nvPr>
        </p:nvSpPr>
        <p:spPr>
          <a:xfrm>
            <a:off x="5364088" y="2132856"/>
            <a:ext cx="3206100" cy="345046"/>
          </a:xfrm>
        </p:spPr>
        <p:txBody>
          <a:bodyPr>
            <a:noAutofit/>
          </a:bodyPr>
          <a:lstStyle/>
          <a:p>
            <a:pPr algn="ctr"/>
            <a:r>
              <a:rPr lang="ru-RU" sz="1800" dirty="0" smtClean="0"/>
              <a:t>Документ подтверждение</a:t>
            </a:r>
            <a:endParaRPr lang="ru-RU" sz="1800" dirty="0"/>
          </a:p>
        </p:txBody>
      </p:sp>
      <p:sp>
        <p:nvSpPr>
          <p:cNvPr id="14" name="Объект 13"/>
          <p:cNvSpPr>
            <a:spLocks noGrp="1"/>
          </p:cNvSpPr>
          <p:nvPr>
            <p:ph sz="quarter" idx="4"/>
          </p:nvPr>
        </p:nvSpPr>
        <p:spPr>
          <a:xfrm>
            <a:off x="5868144" y="2564904"/>
            <a:ext cx="2952328" cy="3417242"/>
          </a:xfrm>
        </p:spPr>
        <p:txBody>
          <a:bodyPr>
            <a:normAutofit/>
          </a:bodyPr>
          <a:lstStyle/>
          <a:p>
            <a:endParaRPr lang="ru-RU" sz="1800" dirty="0" smtClean="0">
              <a:solidFill>
                <a:srgbClr val="FF0000"/>
              </a:solidFill>
              <a:latin typeface="PT Astra Serif" panose="020A0603040505020204" pitchFamily="18" charset="-52"/>
              <a:ea typeface="PT Astra Serif" panose="020A0603040505020204" pitchFamily="18" charset="-52"/>
            </a:endParaRPr>
          </a:p>
          <a:p>
            <a:r>
              <a:rPr lang="ru-RU" sz="1800" dirty="0" smtClean="0">
                <a:solidFill>
                  <a:srgbClr val="FF0000"/>
                </a:solidFill>
                <a:latin typeface="PT Astra Serif" panose="020A0603040505020204" pitchFamily="18" charset="-52"/>
                <a:ea typeface="PT Astra Serif" panose="020A0603040505020204" pitchFamily="18" charset="-52"/>
              </a:rPr>
              <a:t>справка </a:t>
            </a:r>
            <a:r>
              <a:rPr lang="ru-RU" sz="1800" dirty="0">
                <a:solidFill>
                  <a:srgbClr val="FF0000"/>
                </a:solidFill>
                <a:latin typeface="PT Astra Serif" panose="020A0603040505020204" pitchFamily="18" charset="-52"/>
                <a:ea typeface="PT Astra Serif" panose="020A0603040505020204" pitchFamily="18" charset="-52"/>
              </a:rPr>
              <a:t>по форме РСО с приложением выписки из </a:t>
            </a:r>
            <a:r>
              <a:rPr lang="ru-RU" sz="1800" dirty="0" smtClean="0">
                <a:solidFill>
                  <a:srgbClr val="FF0000"/>
                </a:solidFill>
                <a:latin typeface="PT Astra Serif" panose="020A0603040505020204" pitchFamily="18" charset="-52"/>
                <a:ea typeface="PT Astra Serif" panose="020A0603040505020204" pitchFamily="18" charset="-52"/>
              </a:rPr>
              <a:t>ЕГРЮЛ</a:t>
            </a:r>
            <a:endParaRPr lang="ru-RU" sz="1800" dirty="0">
              <a:solidFill>
                <a:srgbClr val="FF0000"/>
              </a:solidFill>
              <a:latin typeface="PT Astra Serif" panose="020A0603040505020204" pitchFamily="18" charset="-52"/>
              <a:ea typeface="PT Astra Serif" panose="020A0603040505020204" pitchFamily="18" charset="-52"/>
            </a:endParaRPr>
          </a:p>
          <a:p>
            <a:endParaRPr lang="ru-RU" dirty="0"/>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7</a:t>
            </a:fld>
            <a:endParaRPr lang="ru-RU"/>
          </a:p>
        </p:txBody>
      </p:sp>
    </p:spTree>
    <p:extLst>
      <p:ext uri="{BB962C8B-B14F-4D97-AF65-F5344CB8AC3E}">
        <p14:creationId xmlns:p14="http://schemas.microsoft.com/office/powerpoint/2010/main" val="621801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24744"/>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smtClean="0">
                <a:latin typeface="PT Astra Serif" panose="020A0603040505020204" pitchFamily="18" charset="-52"/>
                <a:ea typeface="PT Astra Serif" panose="020A0603040505020204" pitchFamily="18" charset="-52"/>
              </a:rPr>
              <a:t>на дату </a:t>
            </a:r>
            <a:r>
              <a:rPr lang="ru-RU" sz="1800" b="1" i="1" dirty="0">
                <a:latin typeface="PT Astra Serif" panose="020A0603040505020204" pitchFamily="18" charset="-52"/>
                <a:ea typeface="PT Astra Serif" panose="020A0603040505020204" pitchFamily="18" charset="-52"/>
              </a:rPr>
              <a:t>подачи заявки в системе «Электронный бюджет» </a:t>
            </a:r>
          </a:p>
          <a:p>
            <a:r>
              <a:rPr lang="ru-RU" sz="1800" b="1" i="1" dirty="0" smtClean="0">
                <a:latin typeface="PT Astra Serif" panose="020A0603040505020204" pitchFamily="18" charset="-52"/>
                <a:ea typeface="PT Astra Serif" panose="020A0603040505020204" pitchFamily="18" charset="-52"/>
              </a:rPr>
              <a:t> </a:t>
            </a:r>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3" y="2183854"/>
            <a:ext cx="4647394"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90424" y="2564904"/>
            <a:ext cx="5247416" cy="3816424"/>
          </a:xfrm>
        </p:spPr>
        <p:txBody>
          <a:bodyPr>
            <a:normAutofit fontScale="92500" lnSpcReduction="20000"/>
          </a:bodyPr>
          <a:lstStyle/>
          <a:p>
            <a:pPr algn="just"/>
            <a:endParaRPr lang="ru-RU" sz="2500" dirty="0" smtClean="0">
              <a:latin typeface="PT Astra Serif" panose="020A0603040505020204" pitchFamily="18" charset="-52"/>
              <a:ea typeface="PT Astra Serif" panose="020A0603040505020204" pitchFamily="18" charset="-52"/>
            </a:endParaRPr>
          </a:p>
          <a:p>
            <a:pPr algn="just"/>
            <a:r>
              <a:rPr lang="ru-RU" sz="1900" dirty="0" smtClean="0">
                <a:latin typeface="PT Astra Serif" panose="020A0603040505020204" pitchFamily="18" charset="-52"/>
                <a:ea typeface="PT Astra Serif" panose="020A0603040505020204" pitchFamily="18" charset="-52"/>
              </a:rPr>
              <a:t>участники </a:t>
            </a:r>
            <a:r>
              <a:rPr lang="ru-RU" sz="1900" dirty="0">
                <a:latin typeface="PT Astra Serif" panose="020A0603040505020204" pitchFamily="18" charset="-52"/>
                <a:ea typeface="PT Astra Serif" panose="020A0603040505020204" pitchFamily="18" charset="-52"/>
              </a:rPr>
              <a:t>отбора не должны находиться в перечне организаций и физических лиц, в отношении которых имеются сведения об их причастности к экстремистской деятельности или </a:t>
            </a:r>
            <a:r>
              <a:rPr lang="ru-RU" sz="1900" dirty="0" smtClean="0">
                <a:latin typeface="PT Astra Serif" panose="020A0603040505020204" pitchFamily="18" charset="-52"/>
                <a:ea typeface="PT Astra Serif" panose="020A0603040505020204" pitchFamily="18" charset="-52"/>
              </a:rPr>
              <a:t>терроризму</a:t>
            </a:r>
          </a:p>
          <a:p>
            <a:pPr algn="just"/>
            <a:endParaRPr lang="ru-RU" sz="1900" dirty="0" smtClean="0">
              <a:latin typeface="PT Astra Serif" panose="020A0603040505020204" pitchFamily="18" charset="-52"/>
              <a:ea typeface="PT Astra Serif" panose="020A0603040505020204" pitchFamily="18" charset="-52"/>
            </a:endParaRPr>
          </a:p>
          <a:p>
            <a:pPr algn="just"/>
            <a:r>
              <a:rPr lang="ru-RU" sz="1800" dirty="0">
                <a:latin typeface="PT Astra Serif" panose="020A0603040505020204" pitchFamily="18" charset="-52"/>
                <a:ea typeface="PT Astra Serif" panose="020A0603040505020204" pitchFamily="18" charset="-52"/>
              </a:rPr>
              <a:t>участники отбора не должны находиться в составляемых в рамках реализации полномочий, предусмотренных главой VII Устава ООН, Советом Безопасности ООН или органами, специально созданными решениями Совета Безопасности ООН, перечнях организаций и физических лиц, связанных с террористическими организациями и террористами или с распространением оружия массового уничтожения</a:t>
            </a:r>
          </a:p>
          <a:p>
            <a:pPr algn="just"/>
            <a:endParaRPr lang="ru-RU" sz="1900" dirty="0" smtClean="0">
              <a:latin typeface="PT Astra Serif" panose="020A0603040505020204" pitchFamily="18" charset="-52"/>
              <a:ea typeface="PT Astra Serif" panose="020A0603040505020204" pitchFamily="18" charset="-52"/>
            </a:endParaRPr>
          </a:p>
          <a:p>
            <a:pPr algn="just"/>
            <a:endParaRPr lang="ru-RU" sz="2800" dirty="0" smtClean="0">
              <a:latin typeface="PT Astra Serif" panose="020A0603040505020204" pitchFamily="18" charset="-52"/>
              <a:ea typeface="PT Astra Serif" panose="020A0603040505020204" pitchFamily="18" charset="-52"/>
            </a:endParaRPr>
          </a:p>
          <a:p>
            <a:pPr algn="just"/>
            <a:endParaRPr lang="ru-RU" sz="2800" dirty="0">
              <a:latin typeface="PT Astra Serif" panose="020A0603040505020204" pitchFamily="18" charset="-52"/>
              <a:ea typeface="PT Astra Serif" panose="020A0603040505020204" pitchFamily="18" charset="-52"/>
            </a:endParaRPr>
          </a:p>
          <a:p>
            <a:pPr algn="just"/>
            <a:endParaRPr lang="ru-RU" sz="1800" dirty="0"/>
          </a:p>
        </p:txBody>
      </p:sp>
      <p:sp>
        <p:nvSpPr>
          <p:cNvPr id="13" name="Текст 12"/>
          <p:cNvSpPr>
            <a:spLocks noGrp="1"/>
          </p:cNvSpPr>
          <p:nvPr>
            <p:ph type="body" sz="quarter" idx="3"/>
          </p:nvPr>
        </p:nvSpPr>
        <p:spPr>
          <a:xfrm>
            <a:off x="5364088" y="2132856"/>
            <a:ext cx="3206100" cy="345046"/>
          </a:xfrm>
        </p:spPr>
        <p:txBody>
          <a:bodyPr>
            <a:noAutofit/>
          </a:bodyPr>
          <a:lstStyle/>
          <a:p>
            <a:pPr algn="ctr"/>
            <a:r>
              <a:rPr lang="ru-RU" sz="1800" dirty="0" smtClean="0"/>
              <a:t>Документ подтверждение</a:t>
            </a:r>
            <a:endParaRPr lang="ru-RU" sz="1800" dirty="0"/>
          </a:p>
        </p:txBody>
      </p:sp>
      <p:sp>
        <p:nvSpPr>
          <p:cNvPr id="14" name="Объект 13"/>
          <p:cNvSpPr>
            <a:spLocks noGrp="1"/>
          </p:cNvSpPr>
          <p:nvPr>
            <p:ph sz="quarter" idx="4"/>
          </p:nvPr>
        </p:nvSpPr>
        <p:spPr>
          <a:xfrm>
            <a:off x="5868144" y="2564904"/>
            <a:ext cx="2952328" cy="3417242"/>
          </a:xfrm>
        </p:spPr>
        <p:txBody>
          <a:bodyPr>
            <a:normAutofit/>
          </a:bodyPr>
          <a:lstStyle/>
          <a:p>
            <a:endParaRPr lang="ru-RU" sz="1800" dirty="0" smtClean="0">
              <a:solidFill>
                <a:srgbClr val="FF0000"/>
              </a:solidFill>
              <a:latin typeface="PT Astra Serif" panose="020A0603040505020204" pitchFamily="18" charset="-52"/>
              <a:ea typeface="PT Astra Serif" panose="020A0603040505020204" pitchFamily="18" charset="-52"/>
            </a:endParaRPr>
          </a:p>
          <a:p>
            <a:r>
              <a:rPr lang="ru-RU" sz="1800" dirty="0" smtClean="0">
                <a:solidFill>
                  <a:srgbClr val="FF0000"/>
                </a:solidFill>
                <a:latin typeface="PT Astra Serif" panose="020A0603040505020204" pitchFamily="18" charset="-52"/>
                <a:ea typeface="PT Astra Serif" panose="020A0603040505020204" pitchFamily="18" charset="-52"/>
              </a:rPr>
              <a:t>справка </a:t>
            </a:r>
            <a:r>
              <a:rPr lang="ru-RU" sz="1800" dirty="0">
                <a:solidFill>
                  <a:srgbClr val="FF0000"/>
                </a:solidFill>
                <a:latin typeface="PT Astra Serif" panose="020A0603040505020204" pitchFamily="18" charset="-52"/>
                <a:ea typeface="PT Astra Serif" panose="020A0603040505020204" pitchFamily="18" charset="-52"/>
              </a:rPr>
              <a:t>по форме </a:t>
            </a:r>
            <a:r>
              <a:rPr lang="ru-RU" sz="1800" dirty="0" smtClean="0">
                <a:solidFill>
                  <a:srgbClr val="FF0000"/>
                </a:solidFill>
                <a:latin typeface="PT Astra Serif" panose="020A0603040505020204" pitchFamily="18" charset="-52"/>
                <a:ea typeface="PT Astra Serif" panose="020A0603040505020204" pitchFamily="18" charset="-52"/>
              </a:rPr>
              <a:t>РСО</a:t>
            </a: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r>
              <a:rPr lang="ru-RU" sz="1800" dirty="0">
                <a:solidFill>
                  <a:srgbClr val="FF0000"/>
                </a:solidFill>
                <a:latin typeface="PT Astra Serif" panose="020A0603040505020204" pitchFamily="18" charset="-52"/>
                <a:ea typeface="PT Astra Serif" panose="020A0603040505020204" pitchFamily="18" charset="-52"/>
              </a:rPr>
              <a:t>справка по форме РСО</a:t>
            </a: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dirty="0"/>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8</a:t>
            </a:fld>
            <a:endParaRPr lang="ru-RU"/>
          </a:p>
        </p:txBody>
      </p:sp>
    </p:spTree>
    <p:extLst>
      <p:ext uri="{BB962C8B-B14F-4D97-AF65-F5344CB8AC3E}">
        <p14:creationId xmlns:p14="http://schemas.microsoft.com/office/powerpoint/2010/main" val="18150784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99792" y="404664"/>
            <a:ext cx="4572000" cy="646331"/>
          </a:xfrm>
          <a:prstGeom prst="rect">
            <a:avLst/>
          </a:prstGeom>
        </p:spPr>
        <p:txBody>
          <a:bodyPr>
            <a:spAutoFit/>
          </a:bodyPr>
          <a:lstStyle/>
          <a:p>
            <a:pPr algn="ctr"/>
            <a:r>
              <a:rPr lang="ru-RU" dirty="0">
                <a:latin typeface="PT Astra Serif" panose="020A0603040505020204" pitchFamily="18" charset="-52"/>
                <a:ea typeface="PT Astra Serif" panose="020A0603040505020204" pitchFamily="18" charset="-52"/>
              </a:rPr>
              <a:t>Администрация Томской области </a:t>
            </a:r>
            <a:br>
              <a:rPr lang="ru-RU" dirty="0">
                <a:latin typeface="PT Astra Serif" panose="020A0603040505020204" pitchFamily="18" charset="-52"/>
                <a:ea typeface="PT Astra Serif" panose="020A0603040505020204" pitchFamily="18" charset="-52"/>
              </a:rPr>
            </a:br>
            <a:r>
              <a:rPr lang="ru-RU" dirty="0">
                <a:latin typeface="PT Astra Serif" panose="020A0603040505020204" pitchFamily="18" charset="-52"/>
                <a:ea typeface="PT Astra Serif" panose="020A0603040505020204" pitchFamily="18" charset="-52"/>
              </a:rPr>
              <a:t>Департамент тарифного регулирования</a:t>
            </a:r>
          </a:p>
        </p:txBody>
      </p:sp>
      <p:sp>
        <p:nvSpPr>
          <p:cNvPr id="3" name="Заголовок 1"/>
          <p:cNvSpPr txBox="1">
            <a:spLocks/>
          </p:cNvSpPr>
          <p:nvPr/>
        </p:nvSpPr>
        <p:spPr>
          <a:xfrm>
            <a:off x="1763688" y="1124744"/>
            <a:ext cx="6779096" cy="79208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Требования к участникам отбора</a:t>
            </a:r>
            <a:r>
              <a:rPr lang="en-US"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rPr>
              <a:t> </a:t>
            </a:r>
            <a:endParaRPr lang="ru-RU" sz="2000" dirty="0" smtClean="0">
              <a:effectLst>
                <a:outerShdw blurRad="38100" dist="38100" dir="2700000" algn="tl">
                  <a:srgbClr val="000000">
                    <a:alpha val="43137"/>
                  </a:srgbClr>
                </a:outerShdw>
              </a:effectLst>
              <a:latin typeface="PT Astra Serif" panose="020A0603040505020204" pitchFamily="18" charset="-52"/>
              <a:ea typeface="PT Astra Serif" panose="020A0603040505020204" pitchFamily="18" charset="-52"/>
              <a:cs typeface="+mn-cs"/>
            </a:endParaRPr>
          </a:p>
          <a:p>
            <a:r>
              <a:rPr lang="ru-RU" sz="1800" b="1" i="1" dirty="0">
                <a:latin typeface="PT Astra Serif" panose="020A0603040505020204" pitchFamily="18" charset="-52"/>
                <a:ea typeface="PT Astra Serif" panose="020A0603040505020204" pitchFamily="18" charset="-52"/>
              </a:rPr>
              <a:t>на дату подачи заявки в системе «Электронный бюджет» </a:t>
            </a:r>
          </a:p>
          <a:p>
            <a:r>
              <a:rPr lang="ru-RU" sz="1800" b="1" dirty="0" smtClean="0">
                <a:latin typeface="PT Astra Serif" panose="020A0603040505020204" pitchFamily="18" charset="-52"/>
                <a:ea typeface="PT Astra Serif" panose="020A0603040505020204" pitchFamily="18" charset="-52"/>
              </a:rPr>
              <a:t>(</a:t>
            </a:r>
            <a:r>
              <a:rPr lang="ru-RU" sz="1800" dirty="0" smtClean="0">
                <a:latin typeface="PT Astra Serif" panose="020A0603040505020204" pitchFamily="18" charset="-52"/>
                <a:ea typeface="PT Astra Serif" panose="020A0603040505020204" pitchFamily="18" charset="-52"/>
              </a:rPr>
              <a:t>п.9 постановление № 205а)</a:t>
            </a:r>
          </a:p>
          <a:p>
            <a:pPr algn="l"/>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404664"/>
            <a:ext cx="1224136" cy="1224136"/>
          </a:xfrm>
          <a:prstGeom prst="rect">
            <a:avLst/>
          </a:prstGeom>
        </p:spPr>
      </p:pic>
      <p:sp>
        <p:nvSpPr>
          <p:cNvPr id="11" name="Текст 10"/>
          <p:cNvSpPr>
            <a:spLocks noGrp="1"/>
          </p:cNvSpPr>
          <p:nvPr>
            <p:ph type="body" idx="1"/>
          </p:nvPr>
        </p:nvSpPr>
        <p:spPr>
          <a:xfrm>
            <a:off x="505843" y="2183854"/>
            <a:ext cx="4647394" cy="330051"/>
          </a:xfrm>
        </p:spPr>
        <p:txBody>
          <a:bodyPr>
            <a:noAutofit/>
          </a:bodyPr>
          <a:lstStyle/>
          <a:p>
            <a:pPr algn="ctr"/>
            <a:r>
              <a:rPr lang="ru-RU" sz="1800" dirty="0" smtClean="0"/>
              <a:t>Требование</a:t>
            </a:r>
            <a:endParaRPr lang="ru-RU" sz="1800" dirty="0"/>
          </a:p>
        </p:txBody>
      </p:sp>
      <p:sp>
        <p:nvSpPr>
          <p:cNvPr id="12" name="Объект 11"/>
          <p:cNvSpPr>
            <a:spLocks noGrp="1"/>
          </p:cNvSpPr>
          <p:nvPr>
            <p:ph sz="half" idx="2"/>
          </p:nvPr>
        </p:nvSpPr>
        <p:spPr>
          <a:xfrm>
            <a:off x="490424" y="2564904"/>
            <a:ext cx="5247416" cy="3816424"/>
          </a:xfrm>
        </p:spPr>
        <p:txBody>
          <a:bodyPr>
            <a:normAutofit/>
          </a:bodyPr>
          <a:lstStyle/>
          <a:p>
            <a:pPr algn="just"/>
            <a:endParaRPr lang="ru-RU" sz="2500" dirty="0" smtClean="0">
              <a:latin typeface="PT Astra Serif" panose="020A0603040505020204" pitchFamily="18" charset="-52"/>
              <a:ea typeface="PT Astra Serif" panose="020A0603040505020204" pitchFamily="18" charset="-52"/>
            </a:endParaRPr>
          </a:p>
          <a:p>
            <a:pPr algn="just"/>
            <a:r>
              <a:rPr lang="ru-RU" sz="1900" dirty="0">
                <a:latin typeface="PT Astra Serif" panose="020A0603040505020204" pitchFamily="18" charset="-52"/>
                <a:ea typeface="PT Astra Serif" panose="020A0603040505020204" pitchFamily="18" charset="-52"/>
              </a:rPr>
              <a:t>участники отбора не должны получать средства из областного бюджета на основании иных нормативных правовых актов на цель, указанную в пункте </a:t>
            </a:r>
            <a:r>
              <a:rPr lang="ru-RU" sz="1900" dirty="0" smtClean="0">
                <a:latin typeface="PT Astra Serif" panose="020A0603040505020204" pitchFamily="18" charset="-52"/>
                <a:ea typeface="PT Astra Serif" panose="020A0603040505020204" pitchFamily="18" charset="-52"/>
              </a:rPr>
              <a:t>2 Порядка</a:t>
            </a:r>
          </a:p>
          <a:p>
            <a:pPr algn="just"/>
            <a:endParaRPr lang="ru-RU" sz="1900" dirty="0" smtClean="0">
              <a:latin typeface="PT Astra Serif" panose="020A0603040505020204" pitchFamily="18" charset="-52"/>
              <a:ea typeface="PT Astra Serif" panose="020A0603040505020204" pitchFamily="18" charset="-52"/>
            </a:endParaRPr>
          </a:p>
          <a:p>
            <a:pPr algn="just"/>
            <a:r>
              <a:rPr lang="ru-RU" sz="1800" dirty="0">
                <a:latin typeface="PT Astra Serif" panose="020A0603040505020204" pitchFamily="18" charset="-52"/>
                <a:ea typeface="PT Astra Serif" panose="020A0603040505020204" pitchFamily="18" charset="-52"/>
              </a:rPr>
              <a:t>участник отбора не является иностранным агентом в соответствии с Федеральным законом «О контроле за деятельностью лиц, находящихся под иностранным влиянием.»</a:t>
            </a:r>
          </a:p>
          <a:p>
            <a:pPr algn="just"/>
            <a:endParaRPr lang="ru-RU" sz="2800" dirty="0" smtClean="0">
              <a:latin typeface="PT Astra Serif" panose="020A0603040505020204" pitchFamily="18" charset="-52"/>
              <a:ea typeface="PT Astra Serif" panose="020A0603040505020204" pitchFamily="18" charset="-52"/>
            </a:endParaRPr>
          </a:p>
          <a:p>
            <a:pPr algn="just"/>
            <a:endParaRPr lang="ru-RU" sz="2800" dirty="0">
              <a:latin typeface="PT Astra Serif" panose="020A0603040505020204" pitchFamily="18" charset="-52"/>
              <a:ea typeface="PT Astra Serif" panose="020A0603040505020204" pitchFamily="18" charset="-52"/>
            </a:endParaRPr>
          </a:p>
          <a:p>
            <a:pPr algn="just"/>
            <a:endParaRPr lang="ru-RU" sz="1800" dirty="0"/>
          </a:p>
        </p:txBody>
      </p:sp>
      <p:sp>
        <p:nvSpPr>
          <p:cNvPr id="13" name="Текст 12"/>
          <p:cNvSpPr>
            <a:spLocks noGrp="1"/>
          </p:cNvSpPr>
          <p:nvPr>
            <p:ph type="body" sz="quarter" idx="3"/>
          </p:nvPr>
        </p:nvSpPr>
        <p:spPr>
          <a:xfrm>
            <a:off x="5364088" y="2132856"/>
            <a:ext cx="3206100" cy="345046"/>
          </a:xfrm>
        </p:spPr>
        <p:txBody>
          <a:bodyPr>
            <a:noAutofit/>
          </a:bodyPr>
          <a:lstStyle/>
          <a:p>
            <a:pPr algn="ctr"/>
            <a:r>
              <a:rPr lang="ru-RU" sz="1800" dirty="0" smtClean="0"/>
              <a:t>Документ подтверждение</a:t>
            </a:r>
            <a:endParaRPr lang="ru-RU" sz="1800" dirty="0"/>
          </a:p>
        </p:txBody>
      </p:sp>
      <p:sp>
        <p:nvSpPr>
          <p:cNvPr id="14" name="Объект 13"/>
          <p:cNvSpPr>
            <a:spLocks noGrp="1"/>
          </p:cNvSpPr>
          <p:nvPr>
            <p:ph sz="quarter" idx="4"/>
          </p:nvPr>
        </p:nvSpPr>
        <p:spPr>
          <a:xfrm>
            <a:off x="5868144" y="2564904"/>
            <a:ext cx="2952328" cy="3417242"/>
          </a:xfrm>
        </p:spPr>
        <p:txBody>
          <a:bodyPr>
            <a:normAutofit/>
          </a:bodyPr>
          <a:lstStyle/>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r>
              <a:rPr lang="ru-RU" sz="1800" dirty="0" smtClean="0">
                <a:solidFill>
                  <a:srgbClr val="FF0000"/>
                </a:solidFill>
                <a:latin typeface="PT Astra Serif" panose="020A0603040505020204" pitchFamily="18" charset="-52"/>
                <a:ea typeface="PT Astra Serif" panose="020A0603040505020204" pitchFamily="18" charset="-52"/>
              </a:rPr>
              <a:t>справка </a:t>
            </a:r>
            <a:r>
              <a:rPr lang="ru-RU" sz="1800" dirty="0">
                <a:solidFill>
                  <a:srgbClr val="FF0000"/>
                </a:solidFill>
                <a:latin typeface="PT Astra Serif" panose="020A0603040505020204" pitchFamily="18" charset="-52"/>
                <a:ea typeface="PT Astra Serif" panose="020A0603040505020204" pitchFamily="18" charset="-52"/>
              </a:rPr>
              <a:t>по форме РСО</a:t>
            </a: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endParaRPr lang="ru-RU" sz="1800" dirty="0" smtClean="0">
              <a:solidFill>
                <a:srgbClr val="FF0000"/>
              </a:solidFill>
              <a:latin typeface="PT Astra Serif" panose="020A0603040505020204" pitchFamily="18" charset="-52"/>
              <a:ea typeface="PT Astra Serif" panose="020A0603040505020204" pitchFamily="18" charset="-52"/>
            </a:endParaRPr>
          </a:p>
          <a:p>
            <a:endParaRPr lang="ru-RU" sz="1800" dirty="0">
              <a:solidFill>
                <a:srgbClr val="FF0000"/>
              </a:solidFill>
              <a:latin typeface="PT Astra Serif" panose="020A0603040505020204" pitchFamily="18" charset="-52"/>
              <a:ea typeface="PT Astra Serif" panose="020A0603040505020204" pitchFamily="18" charset="-52"/>
            </a:endParaRPr>
          </a:p>
          <a:p>
            <a:r>
              <a:rPr lang="ru-RU" sz="1800" dirty="0">
                <a:solidFill>
                  <a:srgbClr val="FF0000"/>
                </a:solidFill>
                <a:latin typeface="PT Astra Serif" panose="020A0603040505020204" pitchFamily="18" charset="-52"/>
                <a:ea typeface="PT Astra Serif" panose="020A0603040505020204" pitchFamily="18" charset="-52"/>
              </a:rPr>
              <a:t>справка по форме РСО</a:t>
            </a:r>
          </a:p>
          <a:p>
            <a:endParaRPr lang="ru-RU" dirty="0"/>
          </a:p>
          <a:p>
            <a:endParaRPr lang="ru-RU" dirty="0"/>
          </a:p>
        </p:txBody>
      </p:sp>
      <p:sp>
        <p:nvSpPr>
          <p:cNvPr id="6" name="Номер слайда 5"/>
          <p:cNvSpPr>
            <a:spLocks noGrp="1"/>
          </p:cNvSpPr>
          <p:nvPr>
            <p:ph type="sldNum" sz="quarter" idx="12"/>
          </p:nvPr>
        </p:nvSpPr>
        <p:spPr/>
        <p:txBody>
          <a:bodyPr/>
          <a:lstStyle/>
          <a:p>
            <a:fld id="{B19B0651-EE4F-4900-A07F-96A6BFA9D0F0}" type="slidenum">
              <a:rPr lang="ru-RU" smtClean="0"/>
              <a:t>9</a:t>
            </a:fld>
            <a:endParaRPr lang="ru-RU"/>
          </a:p>
        </p:txBody>
      </p:sp>
    </p:spTree>
    <p:extLst>
      <p:ext uri="{BB962C8B-B14F-4D97-AF65-F5344CB8AC3E}">
        <p14:creationId xmlns:p14="http://schemas.microsoft.com/office/powerpoint/2010/main" val="3805506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3616</TotalTime>
  <Words>2840</Words>
  <Application>Microsoft Office PowerPoint</Application>
  <PresentationFormat>Экран (4:3)</PresentationFormat>
  <Paragraphs>377</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Calibri</vt:lpstr>
      <vt:lpstr>PT Astra Serif</vt:lpstr>
      <vt:lpstr>Wingdings</vt:lpstr>
      <vt:lpstr>Тема Office</vt:lpstr>
      <vt:lpstr>Презентация PowerPoint</vt:lpstr>
      <vt:lpstr>Презентация PowerPoint</vt:lpstr>
      <vt:lpstr>Администрация Томской области  Департамент тарифного регулирования  Категории льготных потребителей (ст.1 Закон №140-ОЗ) </vt:lpstr>
      <vt:lpstr>Администрация Томской области  Департамент тарифного регулирования  Процедура предоставления субсидии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Администрация Томской области  Департамент тарифного регулирования</dc:title>
  <dc:creator>Тоцкая К.П.</dc:creator>
  <cp:lastModifiedBy>Критинина О.И.</cp:lastModifiedBy>
  <cp:revision>147</cp:revision>
  <cp:lastPrinted>2023-05-30T03:39:57Z</cp:lastPrinted>
  <dcterms:created xsi:type="dcterms:W3CDTF">2022-10-28T05:12:00Z</dcterms:created>
  <dcterms:modified xsi:type="dcterms:W3CDTF">2026-05-07T05:00:06Z</dcterms:modified>
</cp:coreProperties>
</file>